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57" r:id="rId3"/>
    <p:sldId id="258" r:id="rId4"/>
    <p:sldId id="260" r:id="rId5"/>
    <p:sldId id="265" r:id="rId6"/>
    <p:sldId id="269" r:id="rId7"/>
    <p:sldId id="267" r:id="rId8"/>
    <p:sldId id="268" r:id="rId9"/>
    <p:sldId id="259" r:id="rId10"/>
    <p:sldId id="270" r:id="rId11"/>
    <p:sldId id="261" r:id="rId12"/>
    <p:sldId id="262" r:id="rId13"/>
    <p:sldId id="271" r:id="rId14"/>
    <p:sldId id="272" r:id="rId15"/>
    <p:sldId id="273" r:id="rId16"/>
    <p:sldId id="274" r:id="rId17"/>
    <p:sldId id="276" r:id="rId18"/>
    <p:sldId id="277" r:id="rId19"/>
    <p:sldId id="278" r:id="rId20"/>
    <p:sldId id="263"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07" autoAdjust="0"/>
    <p:restoredTop sz="94660"/>
  </p:normalViewPr>
  <p:slideViewPr>
    <p:cSldViewPr snapToGrid="0">
      <p:cViewPr varScale="1">
        <p:scale>
          <a:sx n="74" d="100"/>
          <a:sy n="74" d="100"/>
        </p:scale>
        <p:origin x="8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11/28/2017</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‹Nº›</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11/28/2017</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19.png"/><Relationship Id="rId9" Type="http://schemas.openxmlformats.org/officeDocument/2006/relationships/image" Target="../media/image36.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3.png"/><Relationship Id="rId10"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8.jpg"/><Relationship Id="rId3" Type="http://schemas.openxmlformats.org/officeDocument/2006/relationships/image" Target="../media/image44.jpg"/><Relationship Id="rId7" Type="http://schemas.openxmlformats.org/officeDocument/2006/relationships/image" Target="../media/image52.png"/><Relationship Id="rId12" Type="http://schemas.openxmlformats.org/officeDocument/2006/relationships/image" Target="../media/image47.jp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46.jpg"/><Relationship Id="rId5" Type="http://schemas.openxmlformats.org/officeDocument/2006/relationships/image" Target="../media/image50.png"/><Relationship Id="rId10" Type="http://schemas.openxmlformats.org/officeDocument/2006/relationships/image" Target="../media/image45.jp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49.jp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5.jpg"/><Relationship Id="rId3" Type="http://schemas.openxmlformats.org/officeDocument/2006/relationships/image" Target="../media/image47.png"/><Relationship Id="rId7" Type="http://schemas.openxmlformats.org/officeDocument/2006/relationships/image" Target="../media/image64.png"/><Relationship Id="rId12" Type="http://schemas.openxmlformats.org/officeDocument/2006/relationships/image" Target="../media/image53.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2.jpg"/><Relationship Id="rId5" Type="http://schemas.openxmlformats.org/officeDocument/2006/relationships/image" Target="../media/image62.png"/><Relationship Id="rId10" Type="http://schemas.openxmlformats.org/officeDocument/2006/relationships/image" Target="../media/image51.jpg"/><Relationship Id="rId4" Type="http://schemas.openxmlformats.org/officeDocument/2006/relationships/image" Target="../media/image61.png"/><Relationship Id="rId9" Type="http://schemas.openxmlformats.org/officeDocument/2006/relationships/image" Target="../media/image50.jpg"/><Relationship Id="rId14"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72.png"/><Relationship Id="rId7"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74.png"/><Relationship Id="rId10" Type="http://schemas.openxmlformats.org/officeDocument/2006/relationships/image" Target="../media/image47.png"/><Relationship Id="rId4" Type="http://schemas.openxmlformats.org/officeDocument/2006/relationships/image" Target="../media/image73.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1.jpg"/><Relationship Id="rId3" Type="http://schemas.openxmlformats.org/officeDocument/2006/relationships/image" Target="../media/image57.jpg"/><Relationship Id="rId7" Type="http://schemas.openxmlformats.org/officeDocument/2006/relationships/image" Target="../media/image52.png"/><Relationship Id="rId12" Type="http://schemas.openxmlformats.org/officeDocument/2006/relationships/image" Target="../media/image60.jp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9.jp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8.jpg"/><Relationship Id="rId14" Type="http://schemas.openxmlformats.org/officeDocument/2006/relationships/image" Target="../media/image62.jp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54.jpg"/><Relationship Id="rId12" Type="http://schemas.openxmlformats.org/officeDocument/2006/relationships/image" Target="../media/image66.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5.jpg"/><Relationship Id="rId5" Type="http://schemas.openxmlformats.org/officeDocument/2006/relationships/image" Target="../media/image63.png"/><Relationship Id="rId10" Type="http://schemas.openxmlformats.org/officeDocument/2006/relationships/image" Target="../media/image64.jpg"/><Relationship Id="rId4" Type="http://schemas.openxmlformats.org/officeDocument/2006/relationships/image" Target="../media/image62.png"/><Relationship Id="rId9" Type="http://schemas.openxmlformats.org/officeDocument/2006/relationships/image" Target="../media/image63.jpg"/><Relationship Id="rId14" Type="http://schemas.openxmlformats.org/officeDocument/2006/relationships/image" Target="../media/image57.jp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74.png"/><Relationship Id="rId10" Type="http://schemas.openxmlformats.org/officeDocument/2006/relationships/image" Target="../media/image68.jpg"/><Relationship Id="rId4" Type="http://schemas.openxmlformats.org/officeDocument/2006/relationships/image" Target="../media/image57.jpg"/><Relationship Id="rId9" Type="http://schemas.openxmlformats.org/officeDocument/2006/relationships/image" Target="../media/image67.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9979" y="457200"/>
            <a:ext cx="9966960" cy="2302626"/>
          </a:xfrm>
        </p:spPr>
        <p:txBody>
          <a:bodyPr>
            <a:noAutofit/>
          </a:bodyPr>
          <a:lstStyle/>
          <a:p>
            <a:r>
              <a:rPr lang="en-US" sz="4000" dirty="0"/>
              <a:t>Lattice Boltzmann de </a:t>
            </a:r>
            <a:r>
              <a:rPr lang="en-US" sz="4000" dirty="0" err="1"/>
              <a:t>Múltiples</a:t>
            </a:r>
            <a:r>
              <a:rPr lang="en-US" sz="4000" dirty="0"/>
              <a:t> </a:t>
            </a:r>
            <a:r>
              <a:rPr lang="en-US" sz="4000" dirty="0" err="1"/>
              <a:t>Tiempos</a:t>
            </a:r>
            <a:r>
              <a:rPr lang="en-US" sz="4000" dirty="0"/>
              <a:t> de </a:t>
            </a:r>
            <a:r>
              <a:rPr lang="en-US" sz="4000" dirty="0" err="1"/>
              <a:t>Relajación</a:t>
            </a:r>
            <a:r>
              <a:rPr lang="en-US" sz="4000" dirty="0"/>
              <a:t> para </a:t>
            </a:r>
            <a:r>
              <a:rPr lang="en-US" sz="4000" dirty="0" err="1"/>
              <a:t>Simular</a:t>
            </a:r>
            <a:r>
              <a:rPr lang="en-US" sz="4000" dirty="0"/>
              <a:t> la </a:t>
            </a:r>
            <a:r>
              <a:rPr lang="en-US" sz="4000" dirty="0" err="1"/>
              <a:t>Fuerza</a:t>
            </a:r>
            <a:r>
              <a:rPr lang="en-US" sz="4000" dirty="0"/>
              <a:t> de </a:t>
            </a:r>
            <a:r>
              <a:rPr lang="en-US" sz="4000" dirty="0" err="1"/>
              <a:t>Sustentación</a:t>
            </a:r>
            <a:r>
              <a:rPr lang="en-US" sz="4000" dirty="0"/>
              <a:t> </a:t>
            </a:r>
            <a:r>
              <a:rPr lang="en-US" sz="4000" dirty="0" err="1"/>
              <a:t>Sobre</a:t>
            </a:r>
            <a:r>
              <a:rPr lang="en-US" sz="4000" dirty="0"/>
              <a:t> Un </a:t>
            </a:r>
            <a:r>
              <a:rPr lang="en-US" sz="4000" dirty="0" err="1"/>
              <a:t>Perfil</a:t>
            </a:r>
            <a:r>
              <a:rPr lang="en-US" sz="4000" dirty="0"/>
              <a:t> de Ala de </a:t>
            </a:r>
            <a:r>
              <a:rPr lang="en-US" sz="4000" dirty="0" err="1"/>
              <a:t>Avión</a:t>
            </a:r>
            <a:endParaRPr lang="es-CO" sz="4000" dirty="0"/>
          </a:p>
        </p:txBody>
      </p:sp>
      <p:sp>
        <p:nvSpPr>
          <p:cNvPr id="3" name="Subtitle 2"/>
          <p:cNvSpPr>
            <a:spLocks noGrp="1"/>
          </p:cNvSpPr>
          <p:nvPr>
            <p:ph type="subTitle" idx="1"/>
          </p:nvPr>
        </p:nvSpPr>
        <p:spPr>
          <a:xfrm>
            <a:off x="1709529" y="4742469"/>
            <a:ext cx="8767860" cy="1388165"/>
          </a:xfrm>
        </p:spPr>
        <p:txBody>
          <a:bodyPr>
            <a:normAutofit lnSpcReduction="10000"/>
          </a:bodyPr>
          <a:lstStyle/>
          <a:p>
            <a:r>
              <a:rPr lang="en-US" dirty="0"/>
              <a:t>Juan </a:t>
            </a:r>
            <a:r>
              <a:rPr lang="en-US" dirty="0" err="1"/>
              <a:t>Sebastián</a:t>
            </a:r>
            <a:r>
              <a:rPr lang="en-US" dirty="0"/>
              <a:t> </a:t>
            </a:r>
            <a:r>
              <a:rPr lang="en-US" dirty="0" err="1"/>
              <a:t>Baena</a:t>
            </a:r>
            <a:r>
              <a:rPr lang="en-US" dirty="0"/>
              <a:t> </a:t>
            </a:r>
            <a:r>
              <a:rPr lang="en-US" dirty="0" err="1"/>
              <a:t>Vásquez</a:t>
            </a:r>
            <a:r>
              <a:rPr lang="en-US" dirty="0"/>
              <a:t/>
            </a:r>
            <a:br>
              <a:rPr lang="en-US" dirty="0"/>
            </a:br>
            <a:r>
              <a:rPr lang="en-US" dirty="0"/>
              <a:t>Andrea </a:t>
            </a:r>
            <a:r>
              <a:rPr lang="en-US" dirty="0" err="1"/>
              <a:t>Velásquez</a:t>
            </a:r>
            <a:r>
              <a:rPr lang="en-US" dirty="0"/>
              <a:t> Moros</a:t>
            </a:r>
            <a:endParaRPr lang="es-CO" dirty="0"/>
          </a:p>
          <a:p>
            <a:r>
              <a:rPr lang="en-US" dirty="0" err="1"/>
              <a:t>Métodos</a:t>
            </a:r>
            <a:r>
              <a:rPr lang="en-US" dirty="0"/>
              <a:t> de </a:t>
            </a:r>
            <a:r>
              <a:rPr lang="en-US" dirty="0" err="1"/>
              <a:t>Simulación</a:t>
            </a:r>
            <a:r>
              <a:rPr lang="en-US" dirty="0"/>
              <a:t> </a:t>
            </a:r>
            <a:r>
              <a:rPr lang="en-US" dirty="0" err="1"/>
              <a:t>Física</a:t>
            </a:r>
            <a:r>
              <a:rPr lang="en-US" dirty="0"/>
              <a:t/>
            </a:r>
            <a:br>
              <a:rPr lang="en-US" dirty="0"/>
            </a:br>
            <a:r>
              <a:rPr lang="en-US" dirty="0"/>
              <a:t>30 de </a:t>
            </a:r>
            <a:r>
              <a:rPr lang="en-US" dirty="0" err="1"/>
              <a:t>noviembre</a:t>
            </a:r>
            <a:r>
              <a:rPr lang="en-US" dirty="0"/>
              <a:t> de 2017</a:t>
            </a:r>
            <a:endParaRPr lang="es-CO" dirty="0"/>
          </a:p>
        </p:txBody>
      </p:sp>
      <p:pic>
        <p:nvPicPr>
          <p:cNvPr id="1026" name="Picture 2" descr="Image result for naca 0012"/>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4102" t="40654" r="4873" b="41413"/>
          <a:stretch/>
        </p:blipFill>
        <p:spPr bwMode="auto">
          <a:xfrm>
            <a:off x="1931900" y="3314729"/>
            <a:ext cx="8323117" cy="87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46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Implementación</a:t>
            </a:r>
            <a:endParaRPr lang="es-CO" dirty="0"/>
          </a:p>
        </p:txBody>
      </p:sp>
      <p:sp>
        <p:nvSpPr>
          <p:cNvPr id="9" name="Rectangle 8">
            <a:extLst>
              <a:ext uri="{FF2B5EF4-FFF2-40B4-BE49-F238E27FC236}">
                <a16:creationId xmlns:a16="http://schemas.microsoft.com/office/drawing/2014/main" xmlns="" id="{0C3D562A-A901-4541-B26D-57B05CF3DD50}"/>
              </a:ext>
            </a:extLst>
          </p:cNvPr>
          <p:cNvSpPr/>
          <p:nvPr/>
        </p:nvSpPr>
        <p:spPr>
          <a:xfrm>
            <a:off x="4519851" y="2000308"/>
            <a:ext cx="3121817" cy="461665"/>
          </a:xfrm>
          <a:prstGeom prst="rect">
            <a:avLst/>
          </a:prstGeom>
        </p:spPr>
        <p:txBody>
          <a:bodyPr wrap="none">
            <a:spAutoFit/>
          </a:bodyPr>
          <a:lstStyle/>
          <a:p>
            <a:r>
              <a:rPr lang="en-US" sz="2400" dirty="0" err="1">
                <a:latin typeface="Calibri Light" panose="020F0302020204030204" pitchFamily="34" charset="0"/>
                <a:cs typeface="Calibri Light" panose="020F0302020204030204" pitchFamily="34" charset="0"/>
              </a:rPr>
              <a:t>Objeto</a:t>
            </a:r>
            <a:r>
              <a:rPr lang="en-US" sz="2400" dirty="0">
                <a:latin typeface="Calibri Light" panose="020F0302020204030204" pitchFamily="34" charset="0"/>
                <a:cs typeface="Calibri Light" panose="020F0302020204030204" pitchFamily="34" charset="0"/>
              </a:rPr>
              <a:t>:  Ala NACA-0012</a:t>
            </a:r>
            <a:endParaRPr lang="es-CO" sz="2400" dirty="0"/>
          </a:p>
        </p:txBody>
      </p:sp>
      <p:pic>
        <p:nvPicPr>
          <p:cNvPr id="6" name="Picture 5">
            <a:extLst>
              <a:ext uri="{FF2B5EF4-FFF2-40B4-BE49-F238E27FC236}">
                <a16:creationId xmlns:a16="http://schemas.microsoft.com/office/drawing/2014/main" xmlns="" id="{BCDB7B10-7671-4FAC-AAA9-FE3C292C5EC3}"/>
              </a:ext>
            </a:extLst>
          </p:cNvPr>
          <p:cNvPicPr>
            <a:picLocks noChangeAspect="1"/>
          </p:cNvPicPr>
          <p:nvPr/>
        </p:nvPicPr>
        <p:blipFill>
          <a:blip r:embed="rId2"/>
          <a:stretch>
            <a:fillRect/>
          </a:stretch>
        </p:blipFill>
        <p:spPr>
          <a:xfrm>
            <a:off x="3553883" y="2903220"/>
            <a:ext cx="5514975" cy="838200"/>
          </a:xfrm>
          <a:prstGeom prst="rect">
            <a:avLst/>
          </a:prstGeom>
        </p:spPr>
      </p:pic>
      <p:pic>
        <p:nvPicPr>
          <p:cNvPr id="8" name="Picture 7">
            <a:extLst>
              <a:ext uri="{FF2B5EF4-FFF2-40B4-BE49-F238E27FC236}">
                <a16:creationId xmlns:a16="http://schemas.microsoft.com/office/drawing/2014/main" xmlns="" id="{F5F12EB2-C46A-4F34-B441-DB8A11AE41EC}"/>
              </a:ext>
            </a:extLst>
          </p:cNvPr>
          <p:cNvPicPr>
            <a:picLocks noChangeAspect="1"/>
          </p:cNvPicPr>
          <p:nvPr/>
        </p:nvPicPr>
        <p:blipFill>
          <a:blip r:embed="rId3"/>
          <a:stretch>
            <a:fillRect/>
          </a:stretch>
        </p:blipFill>
        <p:spPr>
          <a:xfrm>
            <a:off x="3553883" y="4644332"/>
            <a:ext cx="5524500" cy="800100"/>
          </a:xfrm>
          <a:prstGeom prst="rect">
            <a:avLst/>
          </a:prstGeom>
        </p:spPr>
      </p:pic>
      <p:cxnSp>
        <p:nvCxnSpPr>
          <p:cNvPr id="11" name="Straight Connector 10">
            <a:extLst>
              <a:ext uri="{FF2B5EF4-FFF2-40B4-BE49-F238E27FC236}">
                <a16:creationId xmlns:a16="http://schemas.microsoft.com/office/drawing/2014/main" xmlns="" id="{399B9DDB-FF0A-459E-BA19-69680EE4248A}"/>
              </a:ext>
            </a:extLst>
          </p:cNvPr>
          <p:cNvCxnSpPr/>
          <p:nvPr/>
        </p:nvCxnSpPr>
        <p:spPr>
          <a:xfrm>
            <a:off x="9448800" y="4606232"/>
            <a:ext cx="0" cy="8382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xmlns="" id="{D96F4B52-4F02-481E-9FC3-E2B9F5817920}"/>
              </a:ext>
            </a:extLst>
          </p:cNvPr>
          <p:cNvCxnSpPr/>
          <p:nvPr/>
        </p:nvCxnSpPr>
        <p:spPr>
          <a:xfrm>
            <a:off x="9330266" y="4606232"/>
            <a:ext cx="237067"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xmlns="" id="{B280A42A-856B-47F2-BB8B-C86269988F48}"/>
              </a:ext>
            </a:extLst>
          </p:cNvPr>
          <p:cNvCxnSpPr/>
          <p:nvPr/>
        </p:nvCxnSpPr>
        <p:spPr>
          <a:xfrm>
            <a:off x="9338730" y="5444432"/>
            <a:ext cx="237067"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xmlns="" id="{18C0DAC6-F0C4-40C4-82A2-D844D21DC8BD}"/>
              </a:ext>
            </a:extLst>
          </p:cNvPr>
          <p:cNvCxnSpPr/>
          <p:nvPr/>
        </p:nvCxnSpPr>
        <p:spPr>
          <a:xfrm>
            <a:off x="3592511" y="5740402"/>
            <a:ext cx="5437717"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xmlns="" id="{8B21056B-B8AA-400F-9FD7-7ADDD1CFB4FB}"/>
              </a:ext>
            </a:extLst>
          </p:cNvPr>
          <p:cNvCxnSpPr/>
          <p:nvPr/>
        </p:nvCxnSpPr>
        <p:spPr>
          <a:xfrm>
            <a:off x="9030228" y="5583768"/>
            <a:ext cx="0" cy="313267"/>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xmlns="" id="{E73B7F1A-7D23-42E9-9345-73BC366A5969}"/>
              </a:ext>
            </a:extLst>
          </p:cNvPr>
          <p:cNvCxnSpPr/>
          <p:nvPr/>
        </p:nvCxnSpPr>
        <p:spPr>
          <a:xfrm>
            <a:off x="3592511" y="5583768"/>
            <a:ext cx="0" cy="313267"/>
          </a:xfrm>
          <a:prstGeom prst="line">
            <a:avLst/>
          </a:prstGeom>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xmlns="" id="{32F726AB-C1A2-4EE1-92CC-6F4AC0FFA447}"/>
              </a:ext>
            </a:extLst>
          </p:cNvPr>
          <p:cNvSpPr/>
          <p:nvPr/>
        </p:nvSpPr>
        <p:spPr>
          <a:xfrm>
            <a:off x="5863169" y="5740401"/>
            <a:ext cx="896399" cy="307777"/>
          </a:xfrm>
          <a:prstGeom prst="rect">
            <a:avLst/>
          </a:prstGeom>
        </p:spPr>
        <p:txBody>
          <a:bodyPr wrap="none">
            <a:spAutoFit/>
          </a:bodyPr>
          <a:lstStyle/>
          <a:p>
            <a:r>
              <a:rPr lang="en-US" sz="1400" dirty="0">
                <a:latin typeface="Calibri Light" panose="020F0302020204030204" pitchFamily="34" charset="0"/>
                <a:cs typeface="Calibri Light" panose="020F0302020204030204" pitchFamily="34" charset="0"/>
              </a:rPr>
              <a:t>58 </a:t>
            </a:r>
            <a:r>
              <a:rPr lang="en-US" sz="1400" dirty="0" err="1">
                <a:latin typeface="Calibri Light" panose="020F0302020204030204" pitchFamily="34" charset="0"/>
                <a:cs typeface="Calibri Light" panose="020F0302020204030204" pitchFamily="34" charset="0"/>
              </a:rPr>
              <a:t>pixeles</a:t>
            </a:r>
            <a:endParaRPr lang="es-CO" sz="1400" dirty="0"/>
          </a:p>
        </p:txBody>
      </p:sp>
      <p:sp>
        <p:nvSpPr>
          <p:cNvPr id="27" name="Rectangle 26">
            <a:extLst>
              <a:ext uri="{FF2B5EF4-FFF2-40B4-BE49-F238E27FC236}">
                <a16:creationId xmlns:a16="http://schemas.microsoft.com/office/drawing/2014/main" xmlns="" id="{F0AE80B3-1EE1-420B-B24A-BAAA8F767052}"/>
              </a:ext>
            </a:extLst>
          </p:cNvPr>
          <p:cNvSpPr/>
          <p:nvPr/>
        </p:nvSpPr>
        <p:spPr>
          <a:xfrm>
            <a:off x="9448799" y="4871444"/>
            <a:ext cx="805029" cy="307777"/>
          </a:xfrm>
          <a:prstGeom prst="rect">
            <a:avLst/>
          </a:prstGeom>
        </p:spPr>
        <p:txBody>
          <a:bodyPr wrap="none">
            <a:spAutoFit/>
          </a:bodyPr>
          <a:lstStyle/>
          <a:p>
            <a:r>
              <a:rPr lang="en-US" sz="1400" dirty="0">
                <a:latin typeface="Calibri Light" panose="020F0302020204030204" pitchFamily="34" charset="0"/>
                <a:cs typeface="Calibri Light" panose="020F0302020204030204" pitchFamily="34" charset="0"/>
              </a:rPr>
              <a:t>7 </a:t>
            </a:r>
            <a:r>
              <a:rPr lang="en-US" sz="1400" dirty="0" err="1">
                <a:latin typeface="Calibri Light" panose="020F0302020204030204" pitchFamily="34" charset="0"/>
                <a:cs typeface="Calibri Light" panose="020F0302020204030204" pitchFamily="34" charset="0"/>
              </a:rPr>
              <a:t>pixeles</a:t>
            </a:r>
            <a:endParaRPr lang="es-CO" sz="1400" dirty="0"/>
          </a:p>
        </p:txBody>
      </p:sp>
    </p:spTree>
    <p:extLst>
      <p:ext uri="{BB962C8B-B14F-4D97-AF65-F5344CB8AC3E}">
        <p14:creationId xmlns:p14="http://schemas.microsoft.com/office/powerpoint/2010/main" val="3920660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215" y="300752"/>
            <a:ext cx="9875520" cy="1356360"/>
          </a:xfrm>
        </p:spPr>
        <p:txBody>
          <a:bodyPr/>
          <a:lstStyle/>
          <a:p>
            <a:r>
              <a:rPr lang="en-US" dirty="0" err="1"/>
              <a:t>Resultados</a:t>
            </a:r>
            <a:endParaRPr lang="es-CO" dirty="0"/>
          </a:p>
        </p:txBody>
      </p:sp>
      <p:pic>
        <p:nvPicPr>
          <p:cNvPr id="9" name="Picture 8">
            <a:extLst>
              <a:ext uri="{FF2B5EF4-FFF2-40B4-BE49-F238E27FC236}">
                <a16:creationId xmlns:a16="http://schemas.microsoft.com/office/drawing/2014/main" xmlns="" id="{1FB02992-2323-4DEA-8170-8A4AA8BB846F}"/>
              </a:ext>
            </a:extLst>
          </p:cNvPr>
          <p:cNvPicPr>
            <a:picLocks noChangeAspect="1"/>
          </p:cNvPicPr>
          <p:nvPr/>
        </p:nvPicPr>
        <p:blipFill>
          <a:blip r:embed="rId2"/>
          <a:stretch>
            <a:fillRect/>
          </a:stretch>
        </p:blipFill>
        <p:spPr>
          <a:xfrm>
            <a:off x="7425662" y="1500906"/>
            <a:ext cx="4502370" cy="2162062"/>
          </a:xfrm>
          <a:prstGeom prst="rect">
            <a:avLst/>
          </a:prstGeom>
        </p:spPr>
      </p:pic>
      <p:pic>
        <p:nvPicPr>
          <p:cNvPr id="11" name="Picture 10">
            <a:extLst>
              <a:ext uri="{FF2B5EF4-FFF2-40B4-BE49-F238E27FC236}">
                <a16:creationId xmlns:a16="http://schemas.microsoft.com/office/drawing/2014/main" xmlns="" id="{519151BE-8F38-4ACF-8528-54C3E909B5EE}"/>
              </a:ext>
            </a:extLst>
          </p:cNvPr>
          <p:cNvPicPr>
            <a:picLocks noChangeAspect="1"/>
          </p:cNvPicPr>
          <p:nvPr/>
        </p:nvPicPr>
        <p:blipFill>
          <a:blip r:embed="rId3"/>
          <a:stretch>
            <a:fillRect/>
          </a:stretch>
        </p:blipFill>
        <p:spPr>
          <a:xfrm>
            <a:off x="3826347" y="1500906"/>
            <a:ext cx="4508826" cy="2165162"/>
          </a:xfrm>
          <a:prstGeom prst="rect">
            <a:avLst/>
          </a:prstGeom>
        </p:spPr>
      </p:pic>
      <p:pic>
        <p:nvPicPr>
          <p:cNvPr id="7" name="Picture 6">
            <a:extLst>
              <a:ext uri="{FF2B5EF4-FFF2-40B4-BE49-F238E27FC236}">
                <a16:creationId xmlns:a16="http://schemas.microsoft.com/office/drawing/2014/main" xmlns="" id="{5E8BAC15-D593-4003-831B-B164CC01CFE2}"/>
              </a:ext>
            </a:extLst>
          </p:cNvPr>
          <p:cNvPicPr>
            <a:picLocks noChangeAspect="1"/>
          </p:cNvPicPr>
          <p:nvPr/>
        </p:nvPicPr>
        <p:blipFill>
          <a:blip r:embed="rId4"/>
          <a:stretch>
            <a:fillRect/>
          </a:stretch>
        </p:blipFill>
        <p:spPr>
          <a:xfrm>
            <a:off x="286177" y="1504006"/>
            <a:ext cx="4502371" cy="2162062"/>
          </a:xfrm>
          <a:prstGeom prst="rect">
            <a:avLst/>
          </a:prstGeom>
        </p:spPr>
      </p:pic>
      <p:pic>
        <p:nvPicPr>
          <p:cNvPr id="17" name="Picture 16">
            <a:extLst>
              <a:ext uri="{FF2B5EF4-FFF2-40B4-BE49-F238E27FC236}">
                <a16:creationId xmlns:a16="http://schemas.microsoft.com/office/drawing/2014/main" xmlns="" id="{1BAF2956-A9BC-449A-A0D6-3D2F7C605026}"/>
              </a:ext>
            </a:extLst>
          </p:cNvPr>
          <p:cNvPicPr>
            <a:picLocks noChangeAspect="1"/>
          </p:cNvPicPr>
          <p:nvPr/>
        </p:nvPicPr>
        <p:blipFill>
          <a:blip r:embed="rId5"/>
          <a:stretch>
            <a:fillRect/>
          </a:stretch>
        </p:blipFill>
        <p:spPr>
          <a:xfrm>
            <a:off x="7425662" y="4058525"/>
            <a:ext cx="4502370" cy="2162062"/>
          </a:xfrm>
          <a:prstGeom prst="rect">
            <a:avLst/>
          </a:prstGeom>
        </p:spPr>
      </p:pic>
      <p:pic>
        <p:nvPicPr>
          <p:cNvPr id="15" name="Picture 14">
            <a:extLst>
              <a:ext uri="{FF2B5EF4-FFF2-40B4-BE49-F238E27FC236}">
                <a16:creationId xmlns:a16="http://schemas.microsoft.com/office/drawing/2014/main" xmlns="" id="{A38D38BE-325C-4FDC-B34A-2E5285E47654}"/>
              </a:ext>
            </a:extLst>
          </p:cNvPr>
          <p:cNvPicPr>
            <a:picLocks noChangeAspect="1"/>
          </p:cNvPicPr>
          <p:nvPr/>
        </p:nvPicPr>
        <p:blipFill>
          <a:blip r:embed="rId6"/>
          <a:stretch>
            <a:fillRect/>
          </a:stretch>
        </p:blipFill>
        <p:spPr>
          <a:xfrm>
            <a:off x="3826348" y="4061625"/>
            <a:ext cx="4487254" cy="2189417"/>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0574EFD8-5277-4E2A-AFA7-7AEDB340E7D9}"/>
                  </a:ext>
                </a:extLst>
              </p:cNvPr>
              <p:cNvSpPr/>
              <p:nvPr/>
            </p:nvSpPr>
            <p:spPr>
              <a:xfrm>
                <a:off x="5277719" y="571059"/>
                <a:ext cx="1606081" cy="659540"/>
              </a:xfrm>
              <a:prstGeom prst="rect">
                <a:avLst/>
              </a:prstGeom>
              <a:ln>
                <a:solidFill>
                  <a:srgbClr val="C00000"/>
                </a:solidFill>
                <a:prstDash val="dash"/>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i="1" dirty="0" smtClean="0">
                              <a:latin typeface="Cambria Math" panose="02040503050406030204" pitchFamily="18" charset="0"/>
                              <a:cs typeface="Calibri Light" panose="020F0302020204030204" pitchFamily="34" charset="0"/>
                            </a:rPr>
                          </m:ctrlPr>
                        </m:fPr>
                        <m:num>
                          <m:r>
                            <a:rPr lang="es-CO" i="1" dirty="0" smtClean="0">
                              <a:latin typeface="Cambria Math" panose="02040503050406030204" pitchFamily="18" charset="0"/>
                              <a:cs typeface="Calibri Light" panose="020F0302020204030204" pitchFamily="34" charset="0"/>
                            </a:rPr>
                            <m:t>4</m:t>
                          </m:r>
                        </m:num>
                        <m:den>
                          <m:sSub>
                            <m:sSubPr>
                              <m:ctrlPr>
                                <a:rPr lang="es-CO" b="0" i="1" dirty="0" smtClean="0">
                                  <a:latin typeface="Cambria Math" panose="02040503050406030204" pitchFamily="18" charset="0"/>
                                  <a:cs typeface="Calibri Light" panose="020F0302020204030204" pitchFamily="34" charset="0"/>
                                </a:rPr>
                              </m:ctrlPr>
                            </m:sSubPr>
                            <m:e>
                              <m:r>
                                <a:rPr lang="es-CO" i="1" dirty="0" err="1">
                                  <a:latin typeface="Cambria Math" panose="02040503050406030204" pitchFamily="18" charset="0"/>
                                  <a:cs typeface="Calibri Light" panose="020F0302020204030204" pitchFamily="34" charset="0"/>
                                </a:rPr>
                                <m:t>𝑈</m:t>
                              </m:r>
                            </m:e>
                            <m:sub>
                              <m:r>
                                <a:rPr lang="es-CO" i="1" dirty="0" err="1">
                                  <a:latin typeface="Cambria Math" panose="02040503050406030204" pitchFamily="18" charset="0"/>
                                  <a:cs typeface="Calibri Light" panose="020F0302020204030204" pitchFamily="34" charset="0"/>
                                </a:rPr>
                                <m:t>𝑒𝑛𝑡𝑟𝑎𝑑𝑎</m:t>
                              </m:r>
                            </m:sub>
                          </m:sSub>
                        </m:den>
                      </m:f>
                      <m:f>
                        <m:fPr>
                          <m:ctrlPr>
                            <a:rPr lang="es-CO" b="0" i="1" dirty="0" smtClean="0">
                              <a:latin typeface="Cambria Math" panose="02040503050406030204" pitchFamily="18" charset="0"/>
                              <a:cs typeface="Calibri Light" panose="020F0302020204030204" pitchFamily="34" charset="0"/>
                            </a:rPr>
                          </m:ctrlPr>
                        </m:fPr>
                        <m:num>
                          <m:r>
                            <a:rPr lang="es-CO" i="1" dirty="0">
                              <a:latin typeface="Cambria Math" panose="02040503050406030204" pitchFamily="18" charset="0"/>
                              <a:cs typeface="Calibri Light" panose="020F0302020204030204" pitchFamily="34" charset="0"/>
                            </a:rPr>
                            <m:t>𝐽𝑥</m:t>
                          </m:r>
                          <m:r>
                            <a:rPr lang="es-CO" i="1" dirty="0">
                              <a:latin typeface="Cambria Math" panose="02040503050406030204" pitchFamily="18" charset="0"/>
                              <a:cs typeface="Calibri Light" panose="020F0302020204030204" pitchFamily="34" charset="0"/>
                            </a:rPr>
                            <m:t>0</m:t>
                          </m:r>
                        </m:num>
                        <m:den>
                          <m:r>
                            <a:rPr lang="es-CO" i="1" dirty="0">
                              <a:latin typeface="Cambria Math" panose="02040503050406030204" pitchFamily="18" charset="0"/>
                              <a:cs typeface="Calibri Light" panose="020F0302020204030204" pitchFamily="34" charset="0"/>
                            </a:rPr>
                            <m:t>𝑟h𝑜</m:t>
                          </m:r>
                          <m:r>
                            <a:rPr lang="es-CO" i="1" dirty="0">
                              <a:latin typeface="Cambria Math" panose="02040503050406030204" pitchFamily="18" charset="0"/>
                              <a:cs typeface="Calibri Light" panose="020F0302020204030204" pitchFamily="34" charset="0"/>
                            </a:rPr>
                            <m:t>0</m:t>
                          </m:r>
                        </m:den>
                      </m:f>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8" name="Rectangle 17">
                <a:extLst>
                  <a:ext uri="{FF2B5EF4-FFF2-40B4-BE49-F238E27FC236}">
                    <a16:creationId xmlns:a16="http://schemas.microsoft.com/office/drawing/2014/main" id="{0574EFD8-5277-4E2A-AFA7-7AEDB340E7D9}"/>
                  </a:ext>
                </a:extLst>
              </p:cNvPr>
              <p:cNvSpPr>
                <a:spLocks noRot="1" noChangeAspect="1" noMove="1" noResize="1" noEditPoints="1" noAdjustHandles="1" noChangeArrowheads="1" noChangeShapeType="1" noTextEdit="1"/>
              </p:cNvSpPr>
              <p:nvPr/>
            </p:nvSpPr>
            <p:spPr>
              <a:xfrm>
                <a:off x="5277719" y="571059"/>
                <a:ext cx="1606081" cy="659540"/>
              </a:xfrm>
              <a:prstGeom prst="rect">
                <a:avLst/>
              </a:prstGeom>
              <a:blipFill>
                <a:blip r:embed="rId7"/>
                <a:stretch>
                  <a:fillRect/>
                </a:stretch>
              </a:blipFill>
              <a:ln>
                <a:solidFill>
                  <a:srgbClr val="C00000"/>
                </a:solidFill>
                <a:prstDash val="dash"/>
              </a:ln>
            </p:spPr>
            <p:txBody>
              <a:bodyPr/>
              <a:lstStyle/>
              <a:p>
                <a:r>
                  <a:rPr lang="es-CO">
                    <a:noFill/>
                  </a:rPr>
                  <a:t> </a:t>
                </a:r>
              </a:p>
            </p:txBody>
          </p:sp>
        </mc:Fallback>
      </mc:AlternateContent>
      <p:pic>
        <p:nvPicPr>
          <p:cNvPr id="13" name="Picture 12">
            <a:extLst>
              <a:ext uri="{FF2B5EF4-FFF2-40B4-BE49-F238E27FC236}">
                <a16:creationId xmlns:a16="http://schemas.microsoft.com/office/drawing/2014/main" xmlns="" id="{BED0A722-54CA-4E03-BBB2-956AE5A2A9A7}"/>
              </a:ext>
            </a:extLst>
          </p:cNvPr>
          <p:cNvPicPr>
            <a:picLocks noChangeAspect="1"/>
          </p:cNvPicPr>
          <p:nvPr/>
        </p:nvPicPr>
        <p:blipFill>
          <a:blip r:embed="rId8"/>
          <a:stretch>
            <a:fillRect/>
          </a:stretch>
        </p:blipFill>
        <p:spPr>
          <a:xfrm>
            <a:off x="257693" y="4061625"/>
            <a:ext cx="4559338" cy="218941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A8856D0-F9C2-4BA9-9D60-766D95A08D99}"/>
                  </a:ext>
                </a:extLst>
              </p:cNvPr>
              <p:cNvSpPr txBox="1"/>
              <p:nvPr/>
            </p:nvSpPr>
            <p:spPr>
              <a:xfrm>
                <a:off x="2232984" y="3583562"/>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19" name="TextBox 18">
                <a:extLst>
                  <a:ext uri="{FF2B5EF4-FFF2-40B4-BE49-F238E27FC236}">
                    <a16:creationId xmlns:a16="http://schemas.microsoft.com/office/drawing/2014/main" id="{8A8856D0-F9C2-4BA9-9D60-766D95A08D99}"/>
                  </a:ext>
                </a:extLst>
              </p:cNvPr>
              <p:cNvSpPr txBox="1">
                <a:spLocks noRot="1" noChangeAspect="1" noMove="1" noResize="1" noEditPoints="1" noAdjustHandles="1" noChangeArrowheads="1" noChangeShapeType="1" noTextEdit="1"/>
              </p:cNvSpPr>
              <p:nvPr/>
            </p:nvSpPr>
            <p:spPr>
              <a:xfrm>
                <a:off x="2232984" y="3583562"/>
                <a:ext cx="608756" cy="276999"/>
              </a:xfrm>
              <a:prstGeom prst="rect">
                <a:avLst/>
              </a:prstGeom>
              <a:blipFill>
                <a:blip r:embed="rId9"/>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CE77707-8E9B-4E48-8893-C1181B5EB7E2}"/>
                  </a:ext>
                </a:extLst>
              </p:cNvPr>
              <p:cNvSpPr txBox="1"/>
              <p:nvPr/>
            </p:nvSpPr>
            <p:spPr>
              <a:xfrm>
                <a:off x="5765597" y="3585297"/>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=2</m:t>
                      </m:r>
                    </m:oMath>
                  </m:oMathPara>
                </a14:m>
                <a:endParaRPr lang="es-CO" dirty="0"/>
              </a:p>
            </p:txBody>
          </p:sp>
        </mc:Choice>
        <mc:Fallback xmlns="">
          <p:sp>
            <p:nvSpPr>
              <p:cNvPr id="20" name="TextBox 19">
                <a:extLst>
                  <a:ext uri="{FF2B5EF4-FFF2-40B4-BE49-F238E27FC236}">
                    <a16:creationId xmlns:a16="http://schemas.microsoft.com/office/drawing/2014/main" id="{1CE77707-8E9B-4E48-8893-C1181B5EB7E2}"/>
                  </a:ext>
                </a:extLst>
              </p:cNvPr>
              <p:cNvSpPr txBox="1">
                <a:spLocks noRot="1" noChangeAspect="1" noMove="1" noResize="1" noEditPoints="1" noAdjustHandles="1" noChangeArrowheads="1" noChangeShapeType="1" noTextEdit="1"/>
              </p:cNvSpPr>
              <p:nvPr/>
            </p:nvSpPr>
            <p:spPr>
              <a:xfrm>
                <a:off x="5765597" y="3585297"/>
                <a:ext cx="608756" cy="276999"/>
              </a:xfrm>
              <a:prstGeom prst="rect">
                <a:avLst/>
              </a:prstGeom>
              <a:blipFill>
                <a:blip r:embed="rId10"/>
                <a:stretch>
                  <a:fillRect l="-10000" r="-9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D89B3007-4B0C-4421-84E9-E183D925BD7F}"/>
                  </a:ext>
                </a:extLst>
              </p:cNvPr>
              <p:cNvSpPr txBox="1"/>
              <p:nvPr/>
            </p:nvSpPr>
            <p:spPr>
              <a:xfrm>
                <a:off x="9372469" y="3583562"/>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=3</m:t>
                      </m:r>
                    </m:oMath>
                  </m:oMathPara>
                </a14:m>
                <a:endParaRPr lang="es-CO" dirty="0"/>
              </a:p>
            </p:txBody>
          </p:sp>
        </mc:Choice>
        <mc:Fallback xmlns="">
          <p:sp>
            <p:nvSpPr>
              <p:cNvPr id="21" name="TextBox 20">
                <a:extLst>
                  <a:ext uri="{FF2B5EF4-FFF2-40B4-BE49-F238E27FC236}">
                    <a16:creationId xmlns:a16="http://schemas.microsoft.com/office/drawing/2014/main" id="{D89B3007-4B0C-4421-84E9-E183D925BD7F}"/>
                  </a:ext>
                </a:extLst>
              </p:cNvPr>
              <p:cNvSpPr txBox="1">
                <a:spLocks noRot="1" noChangeAspect="1" noMove="1" noResize="1" noEditPoints="1" noAdjustHandles="1" noChangeArrowheads="1" noChangeShapeType="1" noTextEdit="1"/>
              </p:cNvSpPr>
              <p:nvPr/>
            </p:nvSpPr>
            <p:spPr>
              <a:xfrm>
                <a:off x="9372469" y="3583562"/>
                <a:ext cx="608756" cy="276999"/>
              </a:xfrm>
              <a:prstGeom prst="rect">
                <a:avLst/>
              </a:prstGeom>
              <a:blipFill>
                <a:blip r:embed="rId11"/>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D8627059-6A7C-43CB-8AAE-8EAFC91473DA}"/>
                  </a:ext>
                </a:extLst>
              </p:cNvPr>
              <p:cNvSpPr txBox="1"/>
              <p:nvPr/>
            </p:nvSpPr>
            <p:spPr>
              <a:xfrm>
                <a:off x="2230542" y="6162449"/>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=4</m:t>
                      </m:r>
                    </m:oMath>
                  </m:oMathPara>
                </a14:m>
                <a:endParaRPr lang="es-CO" dirty="0"/>
              </a:p>
            </p:txBody>
          </p:sp>
        </mc:Choice>
        <mc:Fallback xmlns="">
          <p:sp>
            <p:nvSpPr>
              <p:cNvPr id="22" name="TextBox 21">
                <a:extLst>
                  <a:ext uri="{FF2B5EF4-FFF2-40B4-BE49-F238E27FC236}">
                    <a16:creationId xmlns:a16="http://schemas.microsoft.com/office/drawing/2014/main" id="{D8627059-6A7C-43CB-8AAE-8EAFC91473DA}"/>
                  </a:ext>
                </a:extLst>
              </p:cNvPr>
              <p:cNvSpPr txBox="1">
                <a:spLocks noRot="1" noChangeAspect="1" noMove="1" noResize="1" noEditPoints="1" noAdjustHandles="1" noChangeArrowheads="1" noChangeShapeType="1" noTextEdit="1"/>
              </p:cNvSpPr>
              <p:nvPr/>
            </p:nvSpPr>
            <p:spPr>
              <a:xfrm>
                <a:off x="2230542" y="6162449"/>
                <a:ext cx="608756" cy="276999"/>
              </a:xfrm>
              <a:prstGeom prst="rect">
                <a:avLst/>
              </a:prstGeom>
              <a:blipFill>
                <a:blip r:embed="rId12"/>
                <a:stretch>
                  <a:fillRect l="-10000" r="-9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385F460E-DDC0-4A8D-95A6-B2DCDC421251}"/>
                  </a:ext>
                </a:extLst>
              </p:cNvPr>
              <p:cNvSpPr txBox="1"/>
              <p:nvPr/>
            </p:nvSpPr>
            <p:spPr>
              <a:xfrm>
                <a:off x="5765597" y="6162449"/>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=5</m:t>
                      </m:r>
                    </m:oMath>
                  </m:oMathPara>
                </a14:m>
                <a:endParaRPr lang="es-CO" dirty="0"/>
              </a:p>
            </p:txBody>
          </p:sp>
        </mc:Choice>
        <mc:Fallback xmlns="">
          <p:sp>
            <p:nvSpPr>
              <p:cNvPr id="23" name="TextBox 22">
                <a:extLst>
                  <a:ext uri="{FF2B5EF4-FFF2-40B4-BE49-F238E27FC236}">
                    <a16:creationId xmlns:a16="http://schemas.microsoft.com/office/drawing/2014/main" id="{385F460E-DDC0-4A8D-95A6-B2DCDC421251}"/>
                  </a:ext>
                </a:extLst>
              </p:cNvPr>
              <p:cNvSpPr txBox="1">
                <a:spLocks noRot="1" noChangeAspect="1" noMove="1" noResize="1" noEditPoints="1" noAdjustHandles="1" noChangeArrowheads="1" noChangeShapeType="1" noTextEdit="1"/>
              </p:cNvSpPr>
              <p:nvPr/>
            </p:nvSpPr>
            <p:spPr>
              <a:xfrm>
                <a:off x="5765597" y="6162449"/>
                <a:ext cx="608756" cy="276999"/>
              </a:xfrm>
              <a:prstGeom prst="rect">
                <a:avLst/>
              </a:prstGeom>
              <a:blipFill>
                <a:blip r:embed="rId13"/>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91A73FA4-6209-488E-BDB5-EE0FB5AB7627}"/>
                  </a:ext>
                </a:extLst>
              </p:cNvPr>
              <p:cNvSpPr txBox="1"/>
              <p:nvPr/>
            </p:nvSpPr>
            <p:spPr>
              <a:xfrm>
                <a:off x="9308348" y="6162449"/>
                <a:ext cx="736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=10</m:t>
                      </m:r>
                    </m:oMath>
                  </m:oMathPara>
                </a14:m>
                <a:endParaRPr lang="es-CO" dirty="0"/>
              </a:p>
            </p:txBody>
          </p:sp>
        </mc:Choice>
        <mc:Fallback xmlns="">
          <p:sp>
            <p:nvSpPr>
              <p:cNvPr id="24" name="TextBox 23">
                <a:extLst>
                  <a:ext uri="{FF2B5EF4-FFF2-40B4-BE49-F238E27FC236}">
                    <a16:creationId xmlns:a16="http://schemas.microsoft.com/office/drawing/2014/main" id="{91A73FA4-6209-488E-BDB5-EE0FB5AB7627}"/>
                  </a:ext>
                </a:extLst>
              </p:cNvPr>
              <p:cNvSpPr txBox="1">
                <a:spLocks noRot="1" noChangeAspect="1" noMove="1" noResize="1" noEditPoints="1" noAdjustHandles="1" noChangeArrowheads="1" noChangeShapeType="1" noTextEdit="1"/>
              </p:cNvSpPr>
              <p:nvPr/>
            </p:nvSpPr>
            <p:spPr>
              <a:xfrm>
                <a:off x="9308348" y="6162449"/>
                <a:ext cx="736997" cy="276999"/>
              </a:xfrm>
              <a:prstGeom prst="rect">
                <a:avLst/>
              </a:prstGeom>
              <a:blipFill>
                <a:blip r:embed="rId14"/>
                <a:stretch>
                  <a:fillRect l="-8264" r="-7438" b="-26667"/>
                </a:stretch>
              </a:blipFill>
            </p:spPr>
            <p:txBody>
              <a:bodyPr/>
              <a:lstStyle/>
              <a:p>
                <a:r>
                  <a:rPr lang="es-CO">
                    <a:noFill/>
                  </a:rPr>
                  <a:t> </a:t>
                </a:r>
              </a:p>
            </p:txBody>
          </p:sp>
        </mc:Fallback>
      </mc:AlternateContent>
    </p:spTree>
    <p:extLst>
      <p:ext uri="{BB962C8B-B14F-4D97-AF65-F5344CB8AC3E}">
        <p14:creationId xmlns:p14="http://schemas.microsoft.com/office/powerpoint/2010/main" val="303243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6994952-4880-4269-A997-AB52286A5F0A}"/>
              </a:ext>
            </a:extLst>
          </p:cNvPr>
          <p:cNvSpPr txBox="1">
            <a:spLocks/>
          </p:cNvSpPr>
          <p:nvPr/>
        </p:nvSpPr>
        <p:spPr>
          <a:xfrm>
            <a:off x="1132215" y="30075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Resultados</a:t>
            </a:r>
            <a:endParaRPr lang="es-CO"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EF1F0CAD-8A00-41A4-B8D6-F058C25DC64D}"/>
                  </a:ext>
                </a:extLst>
              </p:cNvPr>
              <p:cNvSpPr txBox="1"/>
              <p:nvPr/>
            </p:nvSpPr>
            <p:spPr>
              <a:xfrm>
                <a:off x="2089221" y="6187365"/>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=0.53</m:t>
                      </m:r>
                    </m:oMath>
                  </m:oMathPara>
                </a14:m>
                <a:endParaRPr lang="es-CO" dirty="0"/>
              </a:p>
            </p:txBody>
          </p:sp>
        </mc:Choice>
        <mc:Fallback xmlns="">
          <p:sp>
            <p:nvSpPr>
              <p:cNvPr id="16" name="TextBox 15">
                <a:extLst>
                  <a:ext uri="{FF2B5EF4-FFF2-40B4-BE49-F238E27FC236}">
                    <a16:creationId xmlns:a16="http://schemas.microsoft.com/office/drawing/2014/main" id="{EF1F0CAD-8A00-41A4-B8D6-F058C25DC64D}"/>
                  </a:ext>
                </a:extLst>
              </p:cNvPr>
              <p:cNvSpPr txBox="1">
                <a:spLocks noRot="1" noChangeAspect="1" noMove="1" noResize="1" noEditPoints="1" noAdjustHandles="1" noChangeArrowheads="1" noChangeShapeType="1" noTextEdit="1"/>
              </p:cNvSpPr>
              <p:nvPr/>
            </p:nvSpPr>
            <p:spPr>
              <a:xfrm>
                <a:off x="2089221" y="6187365"/>
                <a:ext cx="891398" cy="276999"/>
              </a:xfrm>
              <a:prstGeom prst="rect">
                <a:avLst/>
              </a:prstGeom>
              <a:blipFill>
                <a:blip r:embed="rId2"/>
                <a:stretch>
                  <a:fillRect l="-4110" r="-6849" b="-8889"/>
                </a:stretch>
              </a:blipFill>
            </p:spPr>
            <p:txBody>
              <a:bodyPr/>
              <a:lstStyle/>
              <a:p>
                <a:r>
                  <a:rPr lang="es-CO">
                    <a:noFill/>
                  </a:rPr>
                  <a:t> </a:t>
                </a:r>
              </a:p>
            </p:txBody>
          </p:sp>
        </mc:Fallback>
      </mc:AlternateContent>
      <p:pic>
        <p:nvPicPr>
          <p:cNvPr id="22" name="Picture 21">
            <a:extLst>
              <a:ext uri="{FF2B5EF4-FFF2-40B4-BE49-F238E27FC236}">
                <a16:creationId xmlns:a16="http://schemas.microsoft.com/office/drawing/2014/main" xmlns="" id="{BDE65E70-AAB3-47FD-A812-61D37D212141}"/>
              </a:ext>
            </a:extLst>
          </p:cNvPr>
          <p:cNvPicPr>
            <a:picLocks noChangeAspect="1"/>
          </p:cNvPicPr>
          <p:nvPr/>
        </p:nvPicPr>
        <p:blipFill>
          <a:blip r:embed="rId3"/>
          <a:stretch>
            <a:fillRect/>
          </a:stretch>
        </p:blipFill>
        <p:spPr>
          <a:xfrm>
            <a:off x="7468329" y="1509487"/>
            <a:ext cx="4485995" cy="2154199"/>
          </a:xfrm>
          <a:prstGeom prst="rect">
            <a:avLst/>
          </a:prstGeom>
        </p:spPr>
      </p:pic>
      <p:pic>
        <p:nvPicPr>
          <p:cNvPr id="26" name="Picture 25">
            <a:extLst>
              <a:ext uri="{FF2B5EF4-FFF2-40B4-BE49-F238E27FC236}">
                <a16:creationId xmlns:a16="http://schemas.microsoft.com/office/drawing/2014/main" xmlns="" id="{DCBECBA8-00F4-4A50-AC81-7CB73ABE6532}"/>
              </a:ext>
            </a:extLst>
          </p:cNvPr>
          <p:cNvPicPr>
            <a:picLocks noChangeAspect="1"/>
          </p:cNvPicPr>
          <p:nvPr/>
        </p:nvPicPr>
        <p:blipFill>
          <a:blip r:embed="rId4"/>
          <a:stretch>
            <a:fillRect/>
          </a:stretch>
        </p:blipFill>
        <p:spPr>
          <a:xfrm>
            <a:off x="7447213" y="4061240"/>
            <a:ext cx="4507111" cy="2164339"/>
          </a:xfrm>
          <a:prstGeom prst="rect">
            <a:avLst/>
          </a:prstGeom>
        </p:spPr>
      </p:pic>
      <p:pic>
        <p:nvPicPr>
          <p:cNvPr id="20" name="Picture 19">
            <a:extLst>
              <a:ext uri="{FF2B5EF4-FFF2-40B4-BE49-F238E27FC236}">
                <a16:creationId xmlns:a16="http://schemas.microsoft.com/office/drawing/2014/main" xmlns="" id="{A629BBEF-930C-4212-A8DE-6F56027E9926}"/>
              </a:ext>
            </a:extLst>
          </p:cNvPr>
          <p:cNvPicPr>
            <a:picLocks noChangeAspect="1"/>
          </p:cNvPicPr>
          <p:nvPr/>
        </p:nvPicPr>
        <p:blipFill>
          <a:blip r:embed="rId5"/>
          <a:stretch>
            <a:fillRect/>
          </a:stretch>
        </p:blipFill>
        <p:spPr>
          <a:xfrm>
            <a:off x="3826657" y="1505393"/>
            <a:ext cx="4505937" cy="2163775"/>
          </a:xfrm>
          <a:prstGeom prst="rect">
            <a:avLst/>
          </a:prstGeom>
        </p:spPr>
      </p:pic>
      <p:pic>
        <p:nvPicPr>
          <p:cNvPr id="15" name="Picture 14">
            <a:extLst>
              <a:ext uri="{FF2B5EF4-FFF2-40B4-BE49-F238E27FC236}">
                <a16:creationId xmlns:a16="http://schemas.microsoft.com/office/drawing/2014/main" xmlns="" id="{95452CF9-F361-4330-A6FD-85A49E9DC6D7}"/>
              </a:ext>
            </a:extLst>
          </p:cNvPr>
          <p:cNvPicPr>
            <a:picLocks noChangeAspect="1"/>
          </p:cNvPicPr>
          <p:nvPr/>
        </p:nvPicPr>
        <p:blipFill>
          <a:blip r:embed="rId6"/>
          <a:stretch>
            <a:fillRect/>
          </a:stretch>
        </p:blipFill>
        <p:spPr>
          <a:xfrm>
            <a:off x="286177" y="1504006"/>
            <a:ext cx="4508826" cy="2165162"/>
          </a:xfrm>
          <a:prstGeom prst="rect">
            <a:avLst/>
          </a:prstGeom>
        </p:spPr>
      </p:pic>
      <p:pic>
        <p:nvPicPr>
          <p:cNvPr id="24" name="Picture 23">
            <a:extLst>
              <a:ext uri="{FF2B5EF4-FFF2-40B4-BE49-F238E27FC236}">
                <a16:creationId xmlns:a16="http://schemas.microsoft.com/office/drawing/2014/main" xmlns="" id="{E5617904-34B3-4832-B290-3466BA6F607B}"/>
              </a:ext>
            </a:extLst>
          </p:cNvPr>
          <p:cNvPicPr>
            <a:picLocks noChangeAspect="1"/>
          </p:cNvPicPr>
          <p:nvPr/>
        </p:nvPicPr>
        <p:blipFill>
          <a:blip r:embed="rId7"/>
          <a:stretch>
            <a:fillRect/>
          </a:stretch>
        </p:blipFill>
        <p:spPr>
          <a:xfrm>
            <a:off x="3822431" y="4061240"/>
            <a:ext cx="4495088" cy="215856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A585349A-1236-4CBA-B321-7B5386CB0DAA}"/>
                  </a:ext>
                </a:extLst>
              </p:cNvPr>
              <p:cNvSpPr txBox="1"/>
              <p:nvPr/>
            </p:nvSpPr>
            <p:spPr>
              <a:xfrm>
                <a:off x="2089221" y="3588397"/>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=0.50</m:t>
                      </m:r>
                    </m:oMath>
                  </m:oMathPara>
                </a14:m>
                <a:endParaRPr lang="es-CO" dirty="0"/>
              </a:p>
            </p:txBody>
          </p:sp>
        </mc:Choice>
        <mc:Fallback xmlns="">
          <p:sp>
            <p:nvSpPr>
              <p:cNvPr id="12" name="TextBox 11">
                <a:extLst>
                  <a:ext uri="{FF2B5EF4-FFF2-40B4-BE49-F238E27FC236}">
                    <a16:creationId xmlns:a16="http://schemas.microsoft.com/office/drawing/2014/main" id="{A585349A-1236-4CBA-B321-7B5386CB0DAA}"/>
                  </a:ext>
                </a:extLst>
              </p:cNvPr>
              <p:cNvSpPr txBox="1">
                <a:spLocks noRot="1" noChangeAspect="1" noMove="1" noResize="1" noEditPoints="1" noAdjustHandles="1" noChangeArrowheads="1" noChangeShapeType="1" noTextEdit="1"/>
              </p:cNvSpPr>
              <p:nvPr/>
            </p:nvSpPr>
            <p:spPr>
              <a:xfrm>
                <a:off x="2089221" y="3588397"/>
                <a:ext cx="891398" cy="276999"/>
              </a:xfrm>
              <a:prstGeom prst="rect">
                <a:avLst/>
              </a:prstGeom>
              <a:blipFill>
                <a:blip r:embed="rId8"/>
                <a:stretch>
                  <a:fillRect l="-4110" r="-6849" b="-8889"/>
                </a:stretch>
              </a:blipFill>
            </p:spPr>
            <p:txBody>
              <a:bodyPr/>
              <a:lstStyle/>
              <a:p>
                <a:r>
                  <a:rPr lang="es-CO">
                    <a:noFill/>
                  </a:rPr>
                  <a:t> </a:t>
                </a:r>
              </a:p>
            </p:txBody>
          </p:sp>
        </mc:Fallback>
      </mc:AlternateContent>
      <p:pic>
        <p:nvPicPr>
          <p:cNvPr id="18" name="Picture 17">
            <a:extLst>
              <a:ext uri="{FF2B5EF4-FFF2-40B4-BE49-F238E27FC236}">
                <a16:creationId xmlns:a16="http://schemas.microsoft.com/office/drawing/2014/main" xmlns="" id="{54B2F5B5-3994-42FA-A4C7-D902A5348BDF}"/>
              </a:ext>
            </a:extLst>
          </p:cNvPr>
          <p:cNvPicPr>
            <a:picLocks noChangeAspect="1"/>
          </p:cNvPicPr>
          <p:nvPr/>
        </p:nvPicPr>
        <p:blipFill>
          <a:blip r:embed="rId9"/>
          <a:stretch>
            <a:fillRect/>
          </a:stretch>
        </p:blipFill>
        <p:spPr>
          <a:xfrm>
            <a:off x="286177" y="4075303"/>
            <a:ext cx="4530854" cy="217574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7DBE9EB7-12EA-4EF0-B8B9-BE7E0F622DE8}"/>
                  </a:ext>
                </a:extLst>
              </p:cNvPr>
              <p:cNvSpPr txBox="1"/>
              <p:nvPr/>
            </p:nvSpPr>
            <p:spPr>
              <a:xfrm>
                <a:off x="5624276" y="3588204"/>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m:t>
                      </m:r>
                      <m:r>
                        <a:rPr lang="es-CO" b="0" i="0"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28" name="TextBox 27">
                <a:extLst>
                  <a:ext uri="{FF2B5EF4-FFF2-40B4-BE49-F238E27FC236}">
                    <a16:creationId xmlns:a16="http://schemas.microsoft.com/office/drawing/2014/main" id="{7DBE9EB7-12EA-4EF0-B8B9-BE7E0F622DE8}"/>
                  </a:ext>
                </a:extLst>
              </p:cNvPr>
              <p:cNvSpPr txBox="1">
                <a:spLocks noRot="1" noChangeAspect="1" noMove="1" noResize="1" noEditPoints="1" noAdjustHandles="1" noChangeArrowheads="1" noChangeShapeType="1" noTextEdit="1"/>
              </p:cNvSpPr>
              <p:nvPr/>
            </p:nvSpPr>
            <p:spPr>
              <a:xfrm>
                <a:off x="5624276" y="3588204"/>
                <a:ext cx="891398" cy="276999"/>
              </a:xfrm>
              <a:prstGeom prst="rect">
                <a:avLst/>
              </a:prstGeom>
              <a:blipFill>
                <a:blip r:embed="rId10"/>
                <a:stretch>
                  <a:fillRect l="-4110" r="-6164"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ED22030E-3DE5-4B4C-9FEC-DCE6C4215AD2}"/>
                  </a:ext>
                </a:extLst>
              </p:cNvPr>
              <p:cNvSpPr txBox="1"/>
              <p:nvPr/>
            </p:nvSpPr>
            <p:spPr>
              <a:xfrm>
                <a:off x="9265627" y="3588204"/>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=0.52</m:t>
                      </m:r>
                    </m:oMath>
                  </m:oMathPara>
                </a14:m>
                <a:endParaRPr lang="es-CO" dirty="0"/>
              </a:p>
            </p:txBody>
          </p:sp>
        </mc:Choice>
        <mc:Fallback xmlns="">
          <p:sp>
            <p:nvSpPr>
              <p:cNvPr id="29" name="TextBox 28">
                <a:extLst>
                  <a:ext uri="{FF2B5EF4-FFF2-40B4-BE49-F238E27FC236}">
                    <a16:creationId xmlns:a16="http://schemas.microsoft.com/office/drawing/2014/main" id="{ED22030E-3DE5-4B4C-9FEC-DCE6C4215AD2}"/>
                  </a:ext>
                </a:extLst>
              </p:cNvPr>
              <p:cNvSpPr txBox="1">
                <a:spLocks noRot="1" noChangeAspect="1" noMove="1" noResize="1" noEditPoints="1" noAdjustHandles="1" noChangeArrowheads="1" noChangeShapeType="1" noTextEdit="1"/>
              </p:cNvSpPr>
              <p:nvPr/>
            </p:nvSpPr>
            <p:spPr>
              <a:xfrm>
                <a:off x="9265627" y="3588204"/>
                <a:ext cx="891398" cy="276999"/>
              </a:xfrm>
              <a:prstGeom prst="rect">
                <a:avLst/>
              </a:prstGeom>
              <a:blipFill>
                <a:blip r:embed="rId11"/>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B4059269-2C86-450A-B236-65E5386E3148}"/>
                  </a:ext>
                </a:extLst>
              </p:cNvPr>
              <p:cNvSpPr txBox="1"/>
              <p:nvPr/>
            </p:nvSpPr>
            <p:spPr>
              <a:xfrm>
                <a:off x="5633926" y="6187365"/>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=0.54</m:t>
                      </m:r>
                    </m:oMath>
                  </m:oMathPara>
                </a14:m>
                <a:endParaRPr lang="es-CO" dirty="0"/>
              </a:p>
            </p:txBody>
          </p:sp>
        </mc:Choice>
        <mc:Fallback xmlns="">
          <p:sp>
            <p:nvSpPr>
              <p:cNvPr id="30" name="TextBox 29">
                <a:extLst>
                  <a:ext uri="{FF2B5EF4-FFF2-40B4-BE49-F238E27FC236}">
                    <a16:creationId xmlns:a16="http://schemas.microsoft.com/office/drawing/2014/main" id="{B4059269-2C86-450A-B236-65E5386E3148}"/>
                  </a:ext>
                </a:extLst>
              </p:cNvPr>
              <p:cNvSpPr txBox="1">
                <a:spLocks noRot="1" noChangeAspect="1" noMove="1" noResize="1" noEditPoints="1" noAdjustHandles="1" noChangeArrowheads="1" noChangeShapeType="1" noTextEdit="1"/>
              </p:cNvSpPr>
              <p:nvPr/>
            </p:nvSpPr>
            <p:spPr>
              <a:xfrm>
                <a:off x="5633926" y="6187365"/>
                <a:ext cx="891398" cy="276999"/>
              </a:xfrm>
              <a:prstGeom prst="rect">
                <a:avLst/>
              </a:prstGeom>
              <a:blipFill>
                <a:blip r:embed="rId12"/>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xmlns="" id="{B34A2A63-D622-4059-8817-9FE5787EC869}"/>
                  </a:ext>
                </a:extLst>
              </p:cNvPr>
              <p:cNvSpPr txBox="1"/>
              <p:nvPr/>
            </p:nvSpPr>
            <p:spPr>
              <a:xfrm>
                <a:off x="9265627" y="6187364"/>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=0.55</m:t>
                      </m:r>
                    </m:oMath>
                  </m:oMathPara>
                </a14:m>
                <a:endParaRPr lang="es-CO" dirty="0"/>
              </a:p>
            </p:txBody>
          </p:sp>
        </mc:Choice>
        <mc:Fallback xmlns="">
          <p:sp>
            <p:nvSpPr>
              <p:cNvPr id="31" name="TextBox 30">
                <a:extLst>
                  <a:ext uri="{FF2B5EF4-FFF2-40B4-BE49-F238E27FC236}">
                    <a16:creationId xmlns:a16="http://schemas.microsoft.com/office/drawing/2014/main" id="{B34A2A63-D622-4059-8817-9FE5787EC869}"/>
                  </a:ext>
                </a:extLst>
              </p:cNvPr>
              <p:cNvSpPr txBox="1">
                <a:spLocks noRot="1" noChangeAspect="1" noMove="1" noResize="1" noEditPoints="1" noAdjustHandles="1" noChangeArrowheads="1" noChangeShapeType="1" noTextEdit="1"/>
              </p:cNvSpPr>
              <p:nvPr/>
            </p:nvSpPr>
            <p:spPr>
              <a:xfrm>
                <a:off x="9265627" y="6187364"/>
                <a:ext cx="891398" cy="276999"/>
              </a:xfrm>
              <a:prstGeom prst="rect">
                <a:avLst/>
              </a:prstGeom>
              <a:blipFill>
                <a:blip r:embed="rId13"/>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xmlns="" id="{F32E1837-A4D9-4F2F-9FE0-FD805FB9AA69}"/>
                  </a:ext>
                </a:extLst>
              </p:cNvPr>
              <p:cNvSpPr/>
              <p:nvPr/>
            </p:nvSpPr>
            <p:spPr>
              <a:xfrm>
                <a:off x="5277719" y="571059"/>
                <a:ext cx="1606081" cy="659540"/>
              </a:xfrm>
              <a:prstGeom prst="rect">
                <a:avLst/>
              </a:prstGeom>
              <a:ln>
                <a:solidFill>
                  <a:srgbClr val="C00000"/>
                </a:solidFill>
                <a:prstDash val="dash"/>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i="1" dirty="0" smtClean="0">
                              <a:latin typeface="Cambria Math" panose="02040503050406030204" pitchFamily="18" charset="0"/>
                              <a:cs typeface="Calibri Light" panose="020F0302020204030204" pitchFamily="34" charset="0"/>
                            </a:rPr>
                          </m:ctrlPr>
                        </m:fPr>
                        <m:num>
                          <m:r>
                            <a:rPr lang="es-CO" i="1" dirty="0" smtClean="0">
                              <a:latin typeface="Cambria Math" panose="02040503050406030204" pitchFamily="18" charset="0"/>
                              <a:cs typeface="Calibri Light" panose="020F0302020204030204" pitchFamily="34" charset="0"/>
                            </a:rPr>
                            <m:t>4</m:t>
                          </m:r>
                        </m:num>
                        <m:den>
                          <m:sSub>
                            <m:sSubPr>
                              <m:ctrlPr>
                                <a:rPr lang="es-CO" b="0" i="1" dirty="0" smtClean="0">
                                  <a:latin typeface="Cambria Math" panose="02040503050406030204" pitchFamily="18" charset="0"/>
                                  <a:cs typeface="Calibri Light" panose="020F0302020204030204" pitchFamily="34" charset="0"/>
                                </a:rPr>
                              </m:ctrlPr>
                            </m:sSubPr>
                            <m:e>
                              <m:r>
                                <a:rPr lang="es-CO" i="1" dirty="0" err="1">
                                  <a:latin typeface="Cambria Math" panose="02040503050406030204" pitchFamily="18" charset="0"/>
                                  <a:cs typeface="Calibri Light" panose="020F0302020204030204" pitchFamily="34" charset="0"/>
                                </a:rPr>
                                <m:t>𝑈</m:t>
                              </m:r>
                            </m:e>
                            <m:sub>
                              <m:r>
                                <a:rPr lang="es-CO" i="1" dirty="0" err="1">
                                  <a:latin typeface="Cambria Math" panose="02040503050406030204" pitchFamily="18" charset="0"/>
                                  <a:cs typeface="Calibri Light" panose="020F0302020204030204" pitchFamily="34" charset="0"/>
                                </a:rPr>
                                <m:t>𝑒𝑛𝑡𝑟𝑎𝑑𝑎</m:t>
                              </m:r>
                            </m:sub>
                          </m:sSub>
                        </m:den>
                      </m:f>
                      <m:f>
                        <m:fPr>
                          <m:ctrlPr>
                            <a:rPr lang="es-CO" b="0" i="1" dirty="0" smtClean="0">
                              <a:latin typeface="Cambria Math" panose="02040503050406030204" pitchFamily="18" charset="0"/>
                              <a:cs typeface="Calibri Light" panose="020F0302020204030204" pitchFamily="34" charset="0"/>
                            </a:rPr>
                          </m:ctrlPr>
                        </m:fPr>
                        <m:num>
                          <m:r>
                            <a:rPr lang="es-CO" i="1" dirty="0">
                              <a:latin typeface="Cambria Math" panose="02040503050406030204" pitchFamily="18" charset="0"/>
                              <a:cs typeface="Calibri Light" panose="020F0302020204030204" pitchFamily="34" charset="0"/>
                            </a:rPr>
                            <m:t>𝐽𝑥</m:t>
                          </m:r>
                          <m:r>
                            <a:rPr lang="es-CO" i="1" dirty="0">
                              <a:latin typeface="Cambria Math" panose="02040503050406030204" pitchFamily="18" charset="0"/>
                              <a:cs typeface="Calibri Light" panose="020F0302020204030204" pitchFamily="34" charset="0"/>
                            </a:rPr>
                            <m:t>0</m:t>
                          </m:r>
                        </m:num>
                        <m:den>
                          <m:r>
                            <a:rPr lang="es-CO" i="1" dirty="0">
                              <a:latin typeface="Cambria Math" panose="02040503050406030204" pitchFamily="18" charset="0"/>
                              <a:cs typeface="Calibri Light" panose="020F0302020204030204" pitchFamily="34" charset="0"/>
                            </a:rPr>
                            <m:t>𝑟h𝑜</m:t>
                          </m:r>
                          <m:r>
                            <a:rPr lang="es-CO" i="1" dirty="0">
                              <a:latin typeface="Cambria Math" panose="02040503050406030204" pitchFamily="18" charset="0"/>
                              <a:cs typeface="Calibri Light" panose="020F0302020204030204" pitchFamily="34" charset="0"/>
                            </a:rPr>
                            <m:t>0</m:t>
                          </m:r>
                        </m:den>
                      </m:f>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32" name="Rectangle 31">
                <a:extLst>
                  <a:ext uri="{FF2B5EF4-FFF2-40B4-BE49-F238E27FC236}">
                    <a16:creationId xmlns:a16="http://schemas.microsoft.com/office/drawing/2014/main" id="{F32E1837-A4D9-4F2F-9FE0-FD805FB9AA69}"/>
                  </a:ext>
                </a:extLst>
              </p:cNvPr>
              <p:cNvSpPr>
                <a:spLocks noRot="1" noChangeAspect="1" noMove="1" noResize="1" noEditPoints="1" noAdjustHandles="1" noChangeArrowheads="1" noChangeShapeType="1" noTextEdit="1"/>
              </p:cNvSpPr>
              <p:nvPr/>
            </p:nvSpPr>
            <p:spPr>
              <a:xfrm>
                <a:off x="5277719" y="571059"/>
                <a:ext cx="1606081" cy="659540"/>
              </a:xfrm>
              <a:prstGeom prst="rect">
                <a:avLst/>
              </a:prstGeom>
              <a:blipFill>
                <a:blip r:embed="rId14"/>
                <a:stretch>
                  <a:fillRect/>
                </a:stretch>
              </a:blipFill>
              <a:ln>
                <a:solidFill>
                  <a:srgbClr val="C00000"/>
                </a:solidFill>
                <a:prstDash val="dash"/>
              </a:ln>
            </p:spPr>
            <p:txBody>
              <a:bodyPr/>
              <a:lstStyle/>
              <a:p>
                <a:r>
                  <a:rPr lang="es-CO">
                    <a:noFill/>
                  </a:rPr>
                  <a:t> </a:t>
                </a:r>
              </a:p>
            </p:txBody>
          </p:sp>
        </mc:Fallback>
      </mc:AlternateContent>
    </p:spTree>
    <p:extLst>
      <p:ext uri="{BB962C8B-B14F-4D97-AF65-F5344CB8AC3E}">
        <p14:creationId xmlns:p14="http://schemas.microsoft.com/office/powerpoint/2010/main" val="29780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6994952-4880-4269-A997-AB52286A5F0A}"/>
              </a:ext>
            </a:extLst>
          </p:cNvPr>
          <p:cNvSpPr txBox="1">
            <a:spLocks/>
          </p:cNvSpPr>
          <p:nvPr/>
        </p:nvSpPr>
        <p:spPr>
          <a:xfrm>
            <a:off x="1132215" y="30075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Resultados</a:t>
            </a:r>
            <a:endParaRPr lang="es-CO" dirty="0"/>
          </a:p>
        </p:txBody>
      </p:sp>
      <p:pic>
        <p:nvPicPr>
          <p:cNvPr id="3" name="Picture 2">
            <a:extLst>
              <a:ext uri="{FF2B5EF4-FFF2-40B4-BE49-F238E27FC236}">
                <a16:creationId xmlns:a16="http://schemas.microsoft.com/office/drawing/2014/main" xmlns="" id="{EC98DF7B-0095-4757-9BE8-84ADF97D1156}"/>
              </a:ext>
            </a:extLst>
          </p:cNvPr>
          <p:cNvPicPr>
            <a:picLocks noChangeAspect="1"/>
          </p:cNvPicPr>
          <p:nvPr/>
        </p:nvPicPr>
        <p:blipFill>
          <a:blip r:embed="rId2"/>
          <a:stretch>
            <a:fillRect/>
          </a:stretch>
        </p:blipFill>
        <p:spPr>
          <a:xfrm>
            <a:off x="1352978" y="1500906"/>
            <a:ext cx="4534598" cy="2177538"/>
          </a:xfrm>
          <a:prstGeom prst="rect">
            <a:avLst/>
          </a:prstGeom>
        </p:spPr>
      </p:pic>
      <p:pic>
        <p:nvPicPr>
          <p:cNvPr id="9" name="Picture 8">
            <a:extLst>
              <a:ext uri="{FF2B5EF4-FFF2-40B4-BE49-F238E27FC236}">
                <a16:creationId xmlns:a16="http://schemas.microsoft.com/office/drawing/2014/main" xmlns="" id="{E3D59F97-9603-46E3-A3DD-045920DF76FF}"/>
              </a:ext>
            </a:extLst>
          </p:cNvPr>
          <p:cNvPicPr>
            <a:picLocks noChangeAspect="1"/>
          </p:cNvPicPr>
          <p:nvPr/>
        </p:nvPicPr>
        <p:blipFill>
          <a:blip r:embed="rId3"/>
          <a:stretch>
            <a:fillRect/>
          </a:stretch>
        </p:blipFill>
        <p:spPr>
          <a:xfrm>
            <a:off x="1352977" y="4084579"/>
            <a:ext cx="4530854" cy="217574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A585349A-1236-4CBA-B321-7B5386CB0DAA}"/>
                  </a:ext>
                </a:extLst>
              </p:cNvPr>
              <p:cNvSpPr txBox="1"/>
              <p:nvPr/>
            </p:nvSpPr>
            <p:spPr>
              <a:xfrm>
                <a:off x="3156021" y="3597673"/>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=0.10</m:t>
                      </m:r>
                    </m:oMath>
                  </m:oMathPara>
                </a14:m>
                <a:endParaRPr lang="es-CO" dirty="0"/>
              </a:p>
            </p:txBody>
          </p:sp>
        </mc:Choice>
        <mc:Fallback xmlns="">
          <p:sp>
            <p:nvSpPr>
              <p:cNvPr id="12" name="TextBox 11">
                <a:extLst>
                  <a:ext uri="{FF2B5EF4-FFF2-40B4-BE49-F238E27FC236}">
                    <a16:creationId xmlns:a16="http://schemas.microsoft.com/office/drawing/2014/main" id="{A585349A-1236-4CBA-B321-7B5386CB0DAA}"/>
                  </a:ext>
                </a:extLst>
              </p:cNvPr>
              <p:cNvSpPr txBox="1">
                <a:spLocks noRot="1" noChangeAspect="1" noMove="1" noResize="1" noEditPoints="1" noAdjustHandles="1" noChangeArrowheads="1" noChangeShapeType="1" noTextEdit="1"/>
              </p:cNvSpPr>
              <p:nvPr/>
            </p:nvSpPr>
            <p:spPr>
              <a:xfrm>
                <a:off x="3156021" y="3597673"/>
                <a:ext cx="1213409" cy="276999"/>
              </a:xfrm>
              <a:prstGeom prst="rect">
                <a:avLst/>
              </a:prstGeom>
              <a:blipFill>
                <a:blip r:embed="rId4"/>
                <a:stretch>
                  <a:fillRect l="-4523" r="-4523" b="-13043"/>
                </a:stretch>
              </a:blipFill>
            </p:spPr>
            <p:txBody>
              <a:bodyPr/>
              <a:lstStyle/>
              <a:p>
                <a:r>
                  <a:rPr lang="es-CO">
                    <a:noFill/>
                  </a:rPr>
                  <a:t> </a:t>
                </a:r>
              </a:p>
            </p:txBody>
          </p:sp>
        </mc:Fallback>
      </mc:AlternateContent>
      <p:pic>
        <p:nvPicPr>
          <p:cNvPr id="5" name="Picture 4">
            <a:extLst>
              <a:ext uri="{FF2B5EF4-FFF2-40B4-BE49-F238E27FC236}">
                <a16:creationId xmlns:a16="http://schemas.microsoft.com/office/drawing/2014/main" xmlns="" id="{CF912FBF-62BD-4281-B226-E3E78EC4AD0B}"/>
              </a:ext>
            </a:extLst>
          </p:cNvPr>
          <p:cNvPicPr>
            <a:picLocks noChangeAspect="1"/>
          </p:cNvPicPr>
          <p:nvPr/>
        </p:nvPicPr>
        <p:blipFill>
          <a:blip r:embed="rId5"/>
          <a:stretch>
            <a:fillRect/>
          </a:stretch>
        </p:blipFill>
        <p:spPr>
          <a:xfrm>
            <a:off x="6297282" y="1500906"/>
            <a:ext cx="4534599" cy="2177538"/>
          </a:xfrm>
          <a:prstGeom prst="rect">
            <a:avLst/>
          </a:prstGeom>
        </p:spPr>
      </p:pic>
      <p:pic>
        <p:nvPicPr>
          <p:cNvPr id="11" name="Picture 10">
            <a:extLst>
              <a:ext uri="{FF2B5EF4-FFF2-40B4-BE49-F238E27FC236}">
                <a16:creationId xmlns:a16="http://schemas.microsoft.com/office/drawing/2014/main" xmlns="" id="{99ADE767-C72E-40B4-B202-73DACD6D01AA}"/>
              </a:ext>
            </a:extLst>
          </p:cNvPr>
          <p:cNvPicPr>
            <a:picLocks noChangeAspect="1"/>
          </p:cNvPicPr>
          <p:nvPr/>
        </p:nvPicPr>
        <p:blipFill>
          <a:blip r:embed="rId6"/>
          <a:stretch>
            <a:fillRect/>
          </a:stretch>
        </p:blipFill>
        <p:spPr>
          <a:xfrm>
            <a:off x="6373710" y="4020901"/>
            <a:ext cx="4530854" cy="2175740"/>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391DC40-B22C-4779-8F0C-57EE0F50FBDC}"/>
                  </a:ext>
                </a:extLst>
              </p:cNvPr>
              <p:cNvSpPr txBox="1"/>
              <p:nvPr/>
            </p:nvSpPr>
            <p:spPr>
              <a:xfrm>
                <a:off x="3011699" y="6193227"/>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=0.28</m:t>
                      </m:r>
                    </m:oMath>
                  </m:oMathPara>
                </a14:m>
                <a:endParaRPr lang="es-CO" dirty="0"/>
              </a:p>
            </p:txBody>
          </p:sp>
        </mc:Choice>
        <mc:Fallback xmlns="">
          <p:sp>
            <p:nvSpPr>
              <p:cNvPr id="25" name="TextBox 24">
                <a:extLst>
                  <a:ext uri="{FF2B5EF4-FFF2-40B4-BE49-F238E27FC236}">
                    <a16:creationId xmlns:a16="http://schemas.microsoft.com/office/drawing/2014/main" id="{4391DC40-B22C-4779-8F0C-57EE0F50FBDC}"/>
                  </a:ext>
                </a:extLst>
              </p:cNvPr>
              <p:cNvSpPr txBox="1">
                <a:spLocks noRot="1" noChangeAspect="1" noMove="1" noResize="1" noEditPoints="1" noAdjustHandles="1" noChangeArrowheads="1" noChangeShapeType="1" noTextEdit="1"/>
              </p:cNvSpPr>
              <p:nvPr/>
            </p:nvSpPr>
            <p:spPr>
              <a:xfrm>
                <a:off x="3011699" y="6193227"/>
                <a:ext cx="1213409" cy="276999"/>
              </a:xfrm>
              <a:prstGeom prst="rect">
                <a:avLst/>
              </a:prstGeom>
              <a:blipFill>
                <a:blip r:embed="rId7"/>
                <a:stretch>
                  <a:fillRect l="-4020" r="-5025"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BDFD98E1-EB9E-48E6-994C-9B3292FD0BEE}"/>
                  </a:ext>
                </a:extLst>
              </p:cNvPr>
              <p:cNvSpPr txBox="1"/>
              <p:nvPr/>
            </p:nvSpPr>
            <p:spPr>
              <a:xfrm>
                <a:off x="8032432" y="6193227"/>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=0.30</m:t>
                      </m:r>
                    </m:oMath>
                  </m:oMathPara>
                </a14:m>
                <a:endParaRPr lang="es-CO" dirty="0"/>
              </a:p>
            </p:txBody>
          </p:sp>
        </mc:Choice>
        <mc:Fallback xmlns="">
          <p:sp>
            <p:nvSpPr>
              <p:cNvPr id="27" name="TextBox 26">
                <a:extLst>
                  <a:ext uri="{FF2B5EF4-FFF2-40B4-BE49-F238E27FC236}">
                    <a16:creationId xmlns:a16="http://schemas.microsoft.com/office/drawing/2014/main" id="{BDFD98E1-EB9E-48E6-994C-9B3292FD0BEE}"/>
                  </a:ext>
                </a:extLst>
              </p:cNvPr>
              <p:cNvSpPr txBox="1">
                <a:spLocks noRot="1" noChangeAspect="1" noMove="1" noResize="1" noEditPoints="1" noAdjustHandles="1" noChangeArrowheads="1" noChangeShapeType="1" noTextEdit="1"/>
              </p:cNvSpPr>
              <p:nvPr/>
            </p:nvSpPr>
            <p:spPr>
              <a:xfrm>
                <a:off x="8032432" y="6193227"/>
                <a:ext cx="1213409" cy="276999"/>
              </a:xfrm>
              <a:prstGeom prst="rect">
                <a:avLst/>
              </a:prstGeom>
              <a:blipFill>
                <a:blip r:embed="rId8"/>
                <a:stretch>
                  <a:fillRect l="-4523" r="-4523"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83A6CC74-1C14-44B4-BDEE-C1C8545542B2}"/>
                  </a:ext>
                </a:extLst>
              </p:cNvPr>
              <p:cNvSpPr txBox="1"/>
              <p:nvPr/>
            </p:nvSpPr>
            <p:spPr>
              <a:xfrm>
                <a:off x="8032431" y="3597672"/>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=0.20</m:t>
                      </m:r>
                    </m:oMath>
                  </m:oMathPara>
                </a14:m>
                <a:endParaRPr lang="es-CO" dirty="0"/>
              </a:p>
            </p:txBody>
          </p:sp>
        </mc:Choice>
        <mc:Fallback xmlns="">
          <p:sp>
            <p:nvSpPr>
              <p:cNvPr id="32" name="TextBox 31">
                <a:extLst>
                  <a:ext uri="{FF2B5EF4-FFF2-40B4-BE49-F238E27FC236}">
                    <a16:creationId xmlns:a16="http://schemas.microsoft.com/office/drawing/2014/main" id="{83A6CC74-1C14-44B4-BDEE-C1C8545542B2}"/>
                  </a:ext>
                </a:extLst>
              </p:cNvPr>
              <p:cNvSpPr txBox="1">
                <a:spLocks noRot="1" noChangeAspect="1" noMove="1" noResize="1" noEditPoints="1" noAdjustHandles="1" noChangeArrowheads="1" noChangeShapeType="1" noTextEdit="1"/>
              </p:cNvSpPr>
              <p:nvPr/>
            </p:nvSpPr>
            <p:spPr>
              <a:xfrm>
                <a:off x="8032431" y="3597672"/>
                <a:ext cx="1213409" cy="276999"/>
              </a:xfrm>
              <a:prstGeom prst="rect">
                <a:avLst/>
              </a:prstGeom>
              <a:blipFill>
                <a:blip r:embed="rId9"/>
                <a:stretch>
                  <a:fillRect l="-4523" r="-4523" b="-1304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xmlns="" id="{5DE5DE78-FCA2-4BA8-BF8B-56416B3626B4}"/>
                  </a:ext>
                </a:extLst>
              </p:cNvPr>
              <p:cNvSpPr/>
              <p:nvPr/>
            </p:nvSpPr>
            <p:spPr>
              <a:xfrm>
                <a:off x="5277719" y="571059"/>
                <a:ext cx="1606081" cy="659540"/>
              </a:xfrm>
              <a:prstGeom prst="rect">
                <a:avLst/>
              </a:prstGeom>
              <a:ln>
                <a:solidFill>
                  <a:srgbClr val="C00000"/>
                </a:solidFill>
                <a:prstDash val="dash"/>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s-CO" i="1" dirty="0" smtClean="0">
                              <a:latin typeface="Cambria Math" panose="02040503050406030204" pitchFamily="18" charset="0"/>
                              <a:cs typeface="Calibri Light" panose="020F0302020204030204" pitchFamily="34" charset="0"/>
                            </a:rPr>
                          </m:ctrlPr>
                        </m:fPr>
                        <m:num>
                          <m:r>
                            <a:rPr lang="es-CO" i="1" dirty="0" smtClean="0">
                              <a:latin typeface="Cambria Math" panose="02040503050406030204" pitchFamily="18" charset="0"/>
                              <a:cs typeface="Calibri Light" panose="020F0302020204030204" pitchFamily="34" charset="0"/>
                            </a:rPr>
                            <m:t>4</m:t>
                          </m:r>
                        </m:num>
                        <m:den>
                          <m:sSub>
                            <m:sSubPr>
                              <m:ctrlPr>
                                <a:rPr lang="es-CO" b="0" i="1" dirty="0" smtClean="0">
                                  <a:latin typeface="Cambria Math" panose="02040503050406030204" pitchFamily="18" charset="0"/>
                                  <a:cs typeface="Calibri Light" panose="020F0302020204030204" pitchFamily="34" charset="0"/>
                                </a:rPr>
                              </m:ctrlPr>
                            </m:sSubPr>
                            <m:e>
                              <m:r>
                                <a:rPr lang="es-CO" i="1" dirty="0" err="1">
                                  <a:latin typeface="Cambria Math" panose="02040503050406030204" pitchFamily="18" charset="0"/>
                                  <a:cs typeface="Calibri Light" panose="020F0302020204030204" pitchFamily="34" charset="0"/>
                                </a:rPr>
                                <m:t>𝑈</m:t>
                              </m:r>
                            </m:e>
                            <m:sub>
                              <m:r>
                                <a:rPr lang="es-CO" i="1" dirty="0" err="1">
                                  <a:latin typeface="Cambria Math" panose="02040503050406030204" pitchFamily="18" charset="0"/>
                                  <a:cs typeface="Calibri Light" panose="020F0302020204030204" pitchFamily="34" charset="0"/>
                                </a:rPr>
                                <m:t>𝑒𝑛𝑡𝑟𝑎𝑑𝑎</m:t>
                              </m:r>
                            </m:sub>
                          </m:sSub>
                        </m:den>
                      </m:f>
                      <m:f>
                        <m:fPr>
                          <m:ctrlPr>
                            <a:rPr lang="es-CO" b="0" i="1" dirty="0" smtClean="0">
                              <a:latin typeface="Cambria Math" panose="02040503050406030204" pitchFamily="18" charset="0"/>
                              <a:cs typeface="Calibri Light" panose="020F0302020204030204" pitchFamily="34" charset="0"/>
                            </a:rPr>
                          </m:ctrlPr>
                        </m:fPr>
                        <m:num>
                          <m:r>
                            <a:rPr lang="es-CO" i="1" dirty="0">
                              <a:latin typeface="Cambria Math" panose="02040503050406030204" pitchFamily="18" charset="0"/>
                              <a:cs typeface="Calibri Light" panose="020F0302020204030204" pitchFamily="34" charset="0"/>
                            </a:rPr>
                            <m:t>𝐽𝑥</m:t>
                          </m:r>
                          <m:r>
                            <a:rPr lang="es-CO" i="1" dirty="0">
                              <a:latin typeface="Cambria Math" panose="02040503050406030204" pitchFamily="18" charset="0"/>
                              <a:cs typeface="Calibri Light" panose="020F0302020204030204" pitchFamily="34" charset="0"/>
                            </a:rPr>
                            <m:t>0</m:t>
                          </m:r>
                        </m:num>
                        <m:den>
                          <m:r>
                            <a:rPr lang="es-CO" i="1" dirty="0">
                              <a:latin typeface="Cambria Math" panose="02040503050406030204" pitchFamily="18" charset="0"/>
                              <a:cs typeface="Calibri Light" panose="020F0302020204030204" pitchFamily="34" charset="0"/>
                            </a:rPr>
                            <m:t>𝑟h𝑜</m:t>
                          </m:r>
                          <m:r>
                            <a:rPr lang="es-CO" i="1" dirty="0">
                              <a:latin typeface="Cambria Math" panose="02040503050406030204" pitchFamily="18" charset="0"/>
                              <a:cs typeface="Calibri Light" panose="020F0302020204030204" pitchFamily="34" charset="0"/>
                            </a:rPr>
                            <m:t>0</m:t>
                          </m:r>
                        </m:den>
                      </m:f>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33" name="Rectangle 32">
                <a:extLst>
                  <a:ext uri="{FF2B5EF4-FFF2-40B4-BE49-F238E27FC236}">
                    <a16:creationId xmlns:a16="http://schemas.microsoft.com/office/drawing/2014/main" id="{5DE5DE78-FCA2-4BA8-BF8B-56416B3626B4}"/>
                  </a:ext>
                </a:extLst>
              </p:cNvPr>
              <p:cNvSpPr>
                <a:spLocks noRot="1" noChangeAspect="1" noMove="1" noResize="1" noEditPoints="1" noAdjustHandles="1" noChangeArrowheads="1" noChangeShapeType="1" noTextEdit="1"/>
              </p:cNvSpPr>
              <p:nvPr/>
            </p:nvSpPr>
            <p:spPr>
              <a:xfrm>
                <a:off x="5277719" y="571059"/>
                <a:ext cx="1606081" cy="659540"/>
              </a:xfrm>
              <a:prstGeom prst="rect">
                <a:avLst/>
              </a:prstGeom>
              <a:blipFill>
                <a:blip r:embed="rId10"/>
                <a:stretch>
                  <a:fillRect/>
                </a:stretch>
              </a:blipFill>
              <a:ln>
                <a:solidFill>
                  <a:srgbClr val="C00000"/>
                </a:solidFill>
                <a:prstDash val="dash"/>
              </a:ln>
            </p:spPr>
            <p:txBody>
              <a:bodyPr/>
              <a:lstStyle/>
              <a:p>
                <a:r>
                  <a:rPr lang="es-CO">
                    <a:noFill/>
                  </a:rPr>
                  <a:t> </a:t>
                </a:r>
              </a:p>
            </p:txBody>
          </p:sp>
        </mc:Fallback>
      </mc:AlternateContent>
    </p:spTree>
    <p:extLst>
      <p:ext uri="{BB962C8B-B14F-4D97-AF65-F5344CB8AC3E}">
        <p14:creationId xmlns:p14="http://schemas.microsoft.com/office/powerpoint/2010/main" val="195977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215" y="300752"/>
            <a:ext cx="9875520" cy="1356360"/>
          </a:xfrm>
        </p:spPr>
        <p:txBody>
          <a:bodyPr/>
          <a:lstStyle/>
          <a:p>
            <a:r>
              <a:rPr lang="en-US" dirty="0" err="1"/>
              <a:t>Resultados</a:t>
            </a:r>
            <a:endParaRPr lang="es-CO" dirty="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0574EFD8-5277-4E2A-AFA7-7AEDB340E7D9}"/>
                  </a:ext>
                </a:extLst>
              </p:cNvPr>
              <p:cNvSpPr/>
              <p:nvPr/>
            </p:nvSpPr>
            <p:spPr>
              <a:xfrm>
                <a:off x="5612895" y="716163"/>
                <a:ext cx="914160" cy="369332"/>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r>
                        <a:rPr lang="es-CO" i="1" dirty="0" smtClean="0">
                          <a:latin typeface="Cambria Math" panose="02040503050406030204" pitchFamily="18" charset="0"/>
                          <a:ea typeface="Cambria Math" panose="02040503050406030204" pitchFamily="18" charset="0"/>
                          <a:cs typeface="Calibri Light" panose="020F0302020204030204" pitchFamily="34" charset="0"/>
                        </a:rPr>
                        <m:t>𝜌</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𝑖𝑥</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8" name="Rectangle 17">
                <a:extLst>
                  <a:ext uri="{FF2B5EF4-FFF2-40B4-BE49-F238E27FC236}">
                    <a16:creationId xmlns:a16="http://schemas.microsoft.com/office/drawing/2014/main" id="{0574EFD8-5277-4E2A-AFA7-7AEDB340E7D9}"/>
                  </a:ext>
                </a:extLst>
              </p:cNvPr>
              <p:cNvSpPr>
                <a:spLocks noRot="1" noChangeAspect="1" noMove="1" noResize="1" noEditPoints="1" noAdjustHandles="1" noChangeArrowheads="1" noChangeShapeType="1" noTextEdit="1"/>
              </p:cNvSpPr>
              <p:nvPr/>
            </p:nvSpPr>
            <p:spPr>
              <a:xfrm>
                <a:off x="5612895" y="716163"/>
                <a:ext cx="914160" cy="369332"/>
              </a:xfrm>
              <a:prstGeom prst="rect">
                <a:avLst/>
              </a:prstGeom>
              <a:blipFill>
                <a:blip r:embed="rId2"/>
                <a:stretch>
                  <a:fillRect b="-4762"/>
                </a:stretch>
              </a:blipFill>
              <a:ln>
                <a:solidFill>
                  <a:srgbClr val="C00000"/>
                </a:solidFill>
                <a:prstDash val="dash"/>
              </a:ln>
            </p:spPr>
            <p:txBody>
              <a:bodyPr/>
              <a:lstStyle/>
              <a:p>
                <a:r>
                  <a:rPr lang="es-CO">
                    <a:noFill/>
                  </a:rPr>
                  <a:t> </a:t>
                </a:r>
              </a:p>
            </p:txBody>
          </p:sp>
        </mc:Fallback>
      </mc:AlternateContent>
      <p:pic>
        <p:nvPicPr>
          <p:cNvPr id="10" name="Picture 9">
            <a:extLst>
              <a:ext uri="{FF2B5EF4-FFF2-40B4-BE49-F238E27FC236}">
                <a16:creationId xmlns:a16="http://schemas.microsoft.com/office/drawing/2014/main" xmlns="" id="{2F4F57CC-AFF9-491F-B9A5-C8235870A392}"/>
              </a:ext>
            </a:extLst>
          </p:cNvPr>
          <p:cNvPicPr>
            <a:picLocks noChangeAspect="1"/>
          </p:cNvPicPr>
          <p:nvPr/>
        </p:nvPicPr>
        <p:blipFill rotWithShape="1">
          <a:blip r:embed="rId3"/>
          <a:srcRect l="7913" t="13253" r="9147" b="11075"/>
          <a:stretch/>
        </p:blipFill>
        <p:spPr>
          <a:xfrm>
            <a:off x="8377473" y="1509614"/>
            <a:ext cx="3199269" cy="2255507"/>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A8856D0-F9C2-4BA9-9D60-766D95A08D99}"/>
                  </a:ext>
                </a:extLst>
              </p:cNvPr>
              <p:cNvSpPr txBox="1"/>
              <p:nvPr/>
            </p:nvSpPr>
            <p:spPr>
              <a:xfrm>
                <a:off x="1904749" y="3703235"/>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19" name="TextBox 18">
                <a:extLst>
                  <a:ext uri="{FF2B5EF4-FFF2-40B4-BE49-F238E27FC236}">
                    <a16:creationId xmlns:a16="http://schemas.microsoft.com/office/drawing/2014/main" id="{8A8856D0-F9C2-4BA9-9D60-766D95A08D99}"/>
                  </a:ext>
                </a:extLst>
              </p:cNvPr>
              <p:cNvSpPr txBox="1">
                <a:spLocks noRot="1" noChangeAspect="1" noMove="1" noResize="1" noEditPoints="1" noAdjustHandles="1" noChangeArrowheads="1" noChangeShapeType="1" noTextEdit="1"/>
              </p:cNvSpPr>
              <p:nvPr/>
            </p:nvSpPr>
            <p:spPr>
              <a:xfrm>
                <a:off x="1904749" y="3703235"/>
                <a:ext cx="608756" cy="276999"/>
              </a:xfrm>
              <a:prstGeom prst="rect">
                <a:avLst/>
              </a:prstGeom>
              <a:blipFill>
                <a:blip r:embed="rId4"/>
                <a:stretch>
                  <a:fillRect l="-10000" r="-10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CE77707-8E9B-4E48-8893-C1181B5EB7E2}"/>
                  </a:ext>
                </a:extLst>
              </p:cNvPr>
              <p:cNvSpPr txBox="1"/>
              <p:nvPr/>
            </p:nvSpPr>
            <p:spPr>
              <a:xfrm>
                <a:off x="5765597" y="3703235"/>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=2</m:t>
                      </m:r>
                    </m:oMath>
                  </m:oMathPara>
                </a14:m>
                <a:endParaRPr lang="es-CO" dirty="0"/>
              </a:p>
            </p:txBody>
          </p:sp>
        </mc:Choice>
        <mc:Fallback xmlns="">
          <p:sp>
            <p:nvSpPr>
              <p:cNvPr id="20" name="TextBox 19">
                <a:extLst>
                  <a:ext uri="{FF2B5EF4-FFF2-40B4-BE49-F238E27FC236}">
                    <a16:creationId xmlns:a16="http://schemas.microsoft.com/office/drawing/2014/main" id="{1CE77707-8E9B-4E48-8893-C1181B5EB7E2}"/>
                  </a:ext>
                </a:extLst>
              </p:cNvPr>
              <p:cNvSpPr txBox="1">
                <a:spLocks noRot="1" noChangeAspect="1" noMove="1" noResize="1" noEditPoints="1" noAdjustHandles="1" noChangeArrowheads="1" noChangeShapeType="1" noTextEdit="1"/>
              </p:cNvSpPr>
              <p:nvPr/>
            </p:nvSpPr>
            <p:spPr>
              <a:xfrm>
                <a:off x="5765597" y="3703235"/>
                <a:ext cx="608756" cy="276999"/>
              </a:xfrm>
              <a:prstGeom prst="rect">
                <a:avLst/>
              </a:prstGeom>
              <a:blipFill>
                <a:blip r:embed="rId5"/>
                <a:stretch>
                  <a:fillRect l="-10000" r="-9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D89B3007-4B0C-4421-84E9-E183D925BD7F}"/>
                  </a:ext>
                </a:extLst>
              </p:cNvPr>
              <p:cNvSpPr txBox="1"/>
              <p:nvPr/>
            </p:nvSpPr>
            <p:spPr>
              <a:xfrm>
                <a:off x="9673132" y="3703234"/>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=3</m:t>
                      </m:r>
                    </m:oMath>
                  </m:oMathPara>
                </a14:m>
                <a:endParaRPr lang="es-CO" dirty="0"/>
              </a:p>
            </p:txBody>
          </p:sp>
        </mc:Choice>
        <mc:Fallback xmlns="">
          <p:sp>
            <p:nvSpPr>
              <p:cNvPr id="21" name="TextBox 20">
                <a:extLst>
                  <a:ext uri="{FF2B5EF4-FFF2-40B4-BE49-F238E27FC236}">
                    <a16:creationId xmlns:a16="http://schemas.microsoft.com/office/drawing/2014/main" id="{D89B3007-4B0C-4421-84E9-E183D925BD7F}"/>
                  </a:ext>
                </a:extLst>
              </p:cNvPr>
              <p:cNvSpPr txBox="1">
                <a:spLocks noRot="1" noChangeAspect="1" noMove="1" noResize="1" noEditPoints="1" noAdjustHandles="1" noChangeArrowheads="1" noChangeShapeType="1" noTextEdit="1"/>
              </p:cNvSpPr>
              <p:nvPr/>
            </p:nvSpPr>
            <p:spPr>
              <a:xfrm>
                <a:off x="9673132" y="3703234"/>
                <a:ext cx="608756" cy="276999"/>
              </a:xfrm>
              <a:prstGeom prst="rect">
                <a:avLst/>
              </a:prstGeom>
              <a:blipFill>
                <a:blip r:embed="rId6"/>
                <a:stretch>
                  <a:fillRect l="-10000" r="-9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D8627059-6A7C-43CB-8AAE-8EAFC91473DA}"/>
                  </a:ext>
                </a:extLst>
              </p:cNvPr>
              <p:cNvSpPr txBox="1"/>
              <p:nvPr/>
            </p:nvSpPr>
            <p:spPr>
              <a:xfrm>
                <a:off x="1904749" y="6282248"/>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=4</m:t>
                      </m:r>
                    </m:oMath>
                  </m:oMathPara>
                </a14:m>
                <a:endParaRPr lang="es-CO" dirty="0"/>
              </a:p>
            </p:txBody>
          </p:sp>
        </mc:Choice>
        <mc:Fallback xmlns="">
          <p:sp>
            <p:nvSpPr>
              <p:cNvPr id="22" name="TextBox 21">
                <a:extLst>
                  <a:ext uri="{FF2B5EF4-FFF2-40B4-BE49-F238E27FC236}">
                    <a16:creationId xmlns:a16="http://schemas.microsoft.com/office/drawing/2014/main" id="{D8627059-6A7C-43CB-8AAE-8EAFC91473DA}"/>
                  </a:ext>
                </a:extLst>
              </p:cNvPr>
              <p:cNvSpPr txBox="1">
                <a:spLocks noRot="1" noChangeAspect="1" noMove="1" noResize="1" noEditPoints="1" noAdjustHandles="1" noChangeArrowheads="1" noChangeShapeType="1" noTextEdit="1"/>
              </p:cNvSpPr>
              <p:nvPr/>
            </p:nvSpPr>
            <p:spPr>
              <a:xfrm>
                <a:off x="1904749" y="6282248"/>
                <a:ext cx="608756" cy="276999"/>
              </a:xfrm>
              <a:prstGeom prst="rect">
                <a:avLst/>
              </a:prstGeom>
              <a:blipFill>
                <a:blip r:embed="rId7"/>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385F460E-DDC0-4A8D-95A6-B2DCDC421251}"/>
                  </a:ext>
                </a:extLst>
              </p:cNvPr>
              <p:cNvSpPr txBox="1"/>
              <p:nvPr/>
            </p:nvSpPr>
            <p:spPr>
              <a:xfrm>
                <a:off x="5775193" y="6284124"/>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=5</m:t>
                      </m:r>
                    </m:oMath>
                  </m:oMathPara>
                </a14:m>
                <a:endParaRPr lang="es-CO" dirty="0"/>
              </a:p>
            </p:txBody>
          </p:sp>
        </mc:Choice>
        <mc:Fallback xmlns="">
          <p:sp>
            <p:nvSpPr>
              <p:cNvPr id="23" name="TextBox 22">
                <a:extLst>
                  <a:ext uri="{FF2B5EF4-FFF2-40B4-BE49-F238E27FC236}">
                    <a16:creationId xmlns:a16="http://schemas.microsoft.com/office/drawing/2014/main" id="{385F460E-DDC0-4A8D-95A6-B2DCDC421251}"/>
                  </a:ext>
                </a:extLst>
              </p:cNvPr>
              <p:cNvSpPr txBox="1">
                <a:spLocks noRot="1" noChangeAspect="1" noMove="1" noResize="1" noEditPoints="1" noAdjustHandles="1" noChangeArrowheads="1" noChangeShapeType="1" noTextEdit="1"/>
              </p:cNvSpPr>
              <p:nvPr/>
            </p:nvSpPr>
            <p:spPr>
              <a:xfrm>
                <a:off x="5775193" y="6284124"/>
                <a:ext cx="608756" cy="276999"/>
              </a:xfrm>
              <a:prstGeom prst="rect">
                <a:avLst/>
              </a:prstGeom>
              <a:blipFill>
                <a:blip r:embed="rId8"/>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91A73FA4-6209-488E-BDB5-EE0FB5AB7627}"/>
                  </a:ext>
                </a:extLst>
              </p:cNvPr>
              <p:cNvSpPr txBox="1"/>
              <p:nvPr/>
            </p:nvSpPr>
            <p:spPr>
              <a:xfrm>
                <a:off x="9638030" y="6290957"/>
                <a:ext cx="736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=10</m:t>
                      </m:r>
                    </m:oMath>
                  </m:oMathPara>
                </a14:m>
                <a:endParaRPr lang="es-CO" dirty="0"/>
              </a:p>
            </p:txBody>
          </p:sp>
        </mc:Choice>
        <mc:Fallback xmlns="">
          <p:sp>
            <p:nvSpPr>
              <p:cNvPr id="24" name="TextBox 23">
                <a:extLst>
                  <a:ext uri="{FF2B5EF4-FFF2-40B4-BE49-F238E27FC236}">
                    <a16:creationId xmlns:a16="http://schemas.microsoft.com/office/drawing/2014/main" id="{91A73FA4-6209-488E-BDB5-EE0FB5AB7627}"/>
                  </a:ext>
                </a:extLst>
              </p:cNvPr>
              <p:cNvSpPr txBox="1">
                <a:spLocks noRot="1" noChangeAspect="1" noMove="1" noResize="1" noEditPoints="1" noAdjustHandles="1" noChangeArrowheads="1" noChangeShapeType="1" noTextEdit="1"/>
              </p:cNvSpPr>
              <p:nvPr/>
            </p:nvSpPr>
            <p:spPr>
              <a:xfrm>
                <a:off x="9638030" y="6290957"/>
                <a:ext cx="736997" cy="276999"/>
              </a:xfrm>
              <a:prstGeom prst="rect">
                <a:avLst/>
              </a:prstGeom>
              <a:blipFill>
                <a:blip r:embed="rId9"/>
                <a:stretch>
                  <a:fillRect l="-8264" r="-8264" b="-26667"/>
                </a:stretch>
              </a:blipFill>
            </p:spPr>
            <p:txBody>
              <a:bodyPr/>
              <a:lstStyle/>
              <a:p>
                <a:r>
                  <a:rPr lang="es-CO">
                    <a:noFill/>
                  </a:rPr>
                  <a:t> </a:t>
                </a:r>
              </a:p>
            </p:txBody>
          </p:sp>
        </mc:Fallback>
      </mc:AlternateContent>
      <p:pic>
        <p:nvPicPr>
          <p:cNvPr id="4" name="Picture 3">
            <a:extLst>
              <a:ext uri="{FF2B5EF4-FFF2-40B4-BE49-F238E27FC236}">
                <a16:creationId xmlns:a16="http://schemas.microsoft.com/office/drawing/2014/main" xmlns="" id="{BD522D37-1E8D-4A3A-83BE-4650E56E3164}"/>
              </a:ext>
            </a:extLst>
          </p:cNvPr>
          <p:cNvPicPr>
            <a:picLocks noChangeAspect="1"/>
          </p:cNvPicPr>
          <p:nvPr/>
        </p:nvPicPr>
        <p:blipFill rotWithShape="1">
          <a:blip r:embed="rId10"/>
          <a:srcRect l="6420" t="13462" r="9107" b="11272"/>
          <a:stretch/>
        </p:blipFill>
        <p:spPr>
          <a:xfrm>
            <a:off x="570055" y="1505420"/>
            <a:ext cx="3278145" cy="2257031"/>
          </a:xfrm>
          <a:prstGeom prst="rect">
            <a:avLst/>
          </a:prstGeom>
        </p:spPr>
      </p:pic>
      <p:pic>
        <p:nvPicPr>
          <p:cNvPr id="6" name="Picture 5">
            <a:extLst>
              <a:ext uri="{FF2B5EF4-FFF2-40B4-BE49-F238E27FC236}">
                <a16:creationId xmlns:a16="http://schemas.microsoft.com/office/drawing/2014/main" xmlns="" id="{AFDA8CA0-3269-4F73-A907-29F6BAC385B3}"/>
              </a:ext>
            </a:extLst>
          </p:cNvPr>
          <p:cNvPicPr>
            <a:picLocks noChangeAspect="1"/>
          </p:cNvPicPr>
          <p:nvPr/>
        </p:nvPicPr>
        <p:blipFill rotWithShape="1">
          <a:blip r:embed="rId11"/>
          <a:srcRect l="7913" t="13108" r="8810" b="11075"/>
          <a:stretch/>
        </p:blipFill>
        <p:spPr>
          <a:xfrm>
            <a:off x="4469938" y="1506671"/>
            <a:ext cx="3200074" cy="2251265"/>
          </a:xfrm>
          <a:prstGeom prst="rect">
            <a:avLst/>
          </a:prstGeom>
        </p:spPr>
      </p:pic>
      <p:pic>
        <p:nvPicPr>
          <p:cNvPr id="14" name="Picture 13">
            <a:extLst>
              <a:ext uri="{FF2B5EF4-FFF2-40B4-BE49-F238E27FC236}">
                <a16:creationId xmlns:a16="http://schemas.microsoft.com/office/drawing/2014/main" xmlns="" id="{FD929C7A-52F2-412C-8213-8B1AA290F609}"/>
              </a:ext>
            </a:extLst>
          </p:cNvPr>
          <p:cNvPicPr>
            <a:picLocks noChangeAspect="1"/>
          </p:cNvPicPr>
          <p:nvPr/>
        </p:nvPicPr>
        <p:blipFill rotWithShape="1">
          <a:blip r:embed="rId12"/>
          <a:srcRect l="8025" t="13980" r="8922" b="11075"/>
          <a:stretch/>
        </p:blipFill>
        <p:spPr>
          <a:xfrm>
            <a:off x="570495" y="4057723"/>
            <a:ext cx="3277706" cy="2285536"/>
          </a:xfrm>
          <a:prstGeom prst="rect">
            <a:avLst/>
          </a:prstGeom>
        </p:spPr>
      </p:pic>
      <p:pic>
        <p:nvPicPr>
          <p:cNvPr id="25" name="Picture 24">
            <a:extLst>
              <a:ext uri="{FF2B5EF4-FFF2-40B4-BE49-F238E27FC236}">
                <a16:creationId xmlns:a16="http://schemas.microsoft.com/office/drawing/2014/main" xmlns="" id="{63EC1BCE-BE4A-4473-9FF6-0BCDE293700A}"/>
              </a:ext>
            </a:extLst>
          </p:cNvPr>
          <p:cNvPicPr>
            <a:picLocks noChangeAspect="1"/>
          </p:cNvPicPr>
          <p:nvPr/>
        </p:nvPicPr>
        <p:blipFill rotWithShape="1">
          <a:blip r:embed="rId13">
            <a:biLevel thresh="50000"/>
          </a:blip>
          <a:srcRect l="7351" t="13689" r="8922" b="11656"/>
          <a:stretch/>
        </p:blipFill>
        <p:spPr>
          <a:xfrm>
            <a:off x="4469938" y="4072855"/>
            <a:ext cx="3219267" cy="2218102"/>
          </a:xfrm>
          <a:prstGeom prst="rect">
            <a:avLst/>
          </a:prstGeom>
        </p:spPr>
      </p:pic>
      <p:pic>
        <p:nvPicPr>
          <p:cNvPr id="27" name="Picture 26">
            <a:extLst>
              <a:ext uri="{FF2B5EF4-FFF2-40B4-BE49-F238E27FC236}">
                <a16:creationId xmlns:a16="http://schemas.microsoft.com/office/drawing/2014/main" xmlns="" id="{EFAE0CC6-0551-4DA4-B0AC-C63A968816F1}"/>
              </a:ext>
            </a:extLst>
          </p:cNvPr>
          <p:cNvPicPr>
            <a:picLocks noChangeAspect="1"/>
          </p:cNvPicPr>
          <p:nvPr/>
        </p:nvPicPr>
        <p:blipFill rotWithShape="1">
          <a:blip r:embed="rId14">
            <a:biLevel thresh="50000"/>
          </a:blip>
          <a:srcRect l="6487" t="13700" r="9076" b="11645"/>
          <a:stretch/>
        </p:blipFill>
        <p:spPr>
          <a:xfrm>
            <a:off x="8291749" y="4081564"/>
            <a:ext cx="3310395" cy="2261695"/>
          </a:xfrm>
          <a:prstGeom prst="rect">
            <a:avLst/>
          </a:prstGeom>
        </p:spPr>
      </p:pic>
    </p:spTree>
    <p:extLst>
      <p:ext uri="{BB962C8B-B14F-4D97-AF65-F5344CB8AC3E}">
        <p14:creationId xmlns:p14="http://schemas.microsoft.com/office/powerpoint/2010/main" val="3730286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2CEBF517-8BCE-4D98-BE94-C7FBA29EE852}"/>
                  </a:ext>
                </a:extLst>
              </p:cNvPr>
              <p:cNvSpPr txBox="1"/>
              <p:nvPr/>
            </p:nvSpPr>
            <p:spPr>
              <a:xfrm>
                <a:off x="1763428" y="3765757"/>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=0.50</m:t>
                      </m:r>
                    </m:oMath>
                  </m:oMathPara>
                </a14:m>
                <a:endParaRPr lang="es-CO" dirty="0"/>
              </a:p>
            </p:txBody>
          </p:sp>
        </mc:Choice>
        <mc:Fallback xmlns="">
          <p:sp>
            <p:nvSpPr>
              <p:cNvPr id="17" name="TextBox 16">
                <a:extLst>
                  <a:ext uri="{FF2B5EF4-FFF2-40B4-BE49-F238E27FC236}">
                    <a16:creationId xmlns:a16="http://schemas.microsoft.com/office/drawing/2014/main" id="{2CEBF517-8BCE-4D98-BE94-C7FBA29EE852}"/>
                  </a:ext>
                </a:extLst>
              </p:cNvPr>
              <p:cNvSpPr txBox="1">
                <a:spLocks noRot="1" noChangeAspect="1" noMove="1" noResize="1" noEditPoints="1" noAdjustHandles="1" noChangeArrowheads="1" noChangeShapeType="1" noTextEdit="1"/>
              </p:cNvSpPr>
              <p:nvPr/>
            </p:nvSpPr>
            <p:spPr>
              <a:xfrm>
                <a:off x="1763428" y="3765757"/>
                <a:ext cx="891398" cy="276999"/>
              </a:xfrm>
              <a:prstGeom prst="rect">
                <a:avLst/>
              </a:prstGeom>
              <a:blipFill>
                <a:blip r:embed="rId2"/>
                <a:stretch>
                  <a:fillRect l="-4082" r="-6122" b="-8889"/>
                </a:stretch>
              </a:blipFill>
            </p:spPr>
            <p:txBody>
              <a:bodyPr/>
              <a:lstStyle/>
              <a:p>
                <a:r>
                  <a:rPr lang="es-CO">
                    <a:noFill/>
                  </a:rPr>
                  <a:t> </a:t>
                </a:r>
              </a:p>
            </p:txBody>
          </p:sp>
        </mc:Fallback>
      </mc:AlternateContent>
      <p:sp>
        <p:nvSpPr>
          <p:cNvPr id="2" name="Title 1"/>
          <p:cNvSpPr>
            <a:spLocks noGrp="1"/>
          </p:cNvSpPr>
          <p:nvPr>
            <p:ph type="title"/>
          </p:nvPr>
        </p:nvSpPr>
        <p:spPr>
          <a:xfrm>
            <a:off x="1132215" y="300752"/>
            <a:ext cx="9875520" cy="1356360"/>
          </a:xfrm>
        </p:spPr>
        <p:txBody>
          <a:bodyPr/>
          <a:lstStyle/>
          <a:p>
            <a:r>
              <a:rPr lang="en-US" dirty="0" err="1"/>
              <a:t>Resultados</a:t>
            </a:r>
            <a:endParaRPr lang="es-CO" dirty="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xmlns="" id="{0574EFD8-5277-4E2A-AFA7-7AEDB340E7D9}"/>
                  </a:ext>
                </a:extLst>
              </p:cNvPr>
              <p:cNvSpPr/>
              <p:nvPr/>
            </p:nvSpPr>
            <p:spPr>
              <a:xfrm>
                <a:off x="5612895" y="716163"/>
                <a:ext cx="914160" cy="369332"/>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r>
                        <a:rPr lang="es-CO" i="1" dirty="0" smtClean="0">
                          <a:latin typeface="Cambria Math" panose="02040503050406030204" pitchFamily="18" charset="0"/>
                          <a:ea typeface="Cambria Math" panose="02040503050406030204" pitchFamily="18" charset="0"/>
                          <a:cs typeface="Calibri Light" panose="020F0302020204030204" pitchFamily="34" charset="0"/>
                        </a:rPr>
                        <m:t>𝜌</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𝑖𝑥</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8" name="Rectangle 17">
                <a:extLst>
                  <a:ext uri="{FF2B5EF4-FFF2-40B4-BE49-F238E27FC236}">
                    <a16:creationId xmlns:a16="http://schemas.microsoft.com/office/drawing/2014/main" id="{0574EFD8-5277-4E2A-AFA7-7AEDB340E7D9}"/>
                  </a:ext>
                </a:extLst>
              </p:cNvPr>
              <p:cNvSpPr>
                <a:spLocks noRot="1" noChangeAspect="1" noMove="1" noResize="1" noEditPoints="1" noAdjustHandles="1" noChangeArrowheads="1" noChangeShapeType="1" noTextEdit="1"/>
              </p:cNvSpPr>
              <p:nvPr/>
            </p:nvSpPr>
            <p:spPr>
              <a:xfrm>
                <a:off x="5612895" y="716163"/>
                <a:ext cx="914160" cy="369332"/>
              </a:xfrm>
              <a:prstGeom prst="rect">
                <a:avLst/>
              </a:prstGeom>
              <a:blipFill>
                <a:blip r:embed="rId3"/>
                <a:stretch>
                  <a:fillRect b="-4762"/>
                </a:stretch>
              </a:blipFill>
              <a:ln>
                <a:solidFill>
                  <a:srgbClr val="C00000"/>
                </a:solidFill>
                <a:prstDash val="dash"/>
              </a:ln>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60B1E807-3EDE-49DA-AD96-5EBD61AD7847}"/>
                  </a:ext>
                </a:extLst>
              </p:cNvPr>
              <p:cNvSpPr txBox="1"/>
              <p:nvPr/>
            </p:nvSpPr>
            <p:spPr>
              <a:xfrm>
                <a:off x="1763428" y="634325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=0.53</m:t>
                      </m:r>
                    </m:oMath>
                  </m:oMathPara>
                </a14:m>
                <a:endParaRPr lang="es-CO" dirty="0"/>
              </a:p>
            </p:txBody>
          </p:sp>
        </mc:Choice>
        <mc:Fallback xmlns="">
          <p:sp>
            <p:nvSpPr>
              <p:cNvPr id="16" name="TextBox 15">
                <a:extLst>
                  <a:ext uri="{FF2B5EF4-FFF2-40B4-BE49-F238E27FC236}">
                    <a16:creationId xmlns:a16="http://schemas.microsoft.com/office/drawing/2014/main" id="{60B1E807-3EDE-49DA-AD96-5EBD61AD7847}"/>
                  </a:ext>
                </a:extLst>
              </p:cNvPr>
              <p:cNvSpPr txBox="1">
                <a:spLocks noRot="1" noChangeAspect="1" noMove="1" noResize="1" noEditPoints="1" noAdjustHandles="1" noChangeArrowheads="1" noChangeShapeType="1" noTextEdit="1"/>
              </p:cNvSpPr>
              <p:nvPr/>
            </p:nvSpPr>
            <p:spPr>
              <a:xfrm>
                <a:off x="1763428" y="6343259"/>
                <a:ext cx="891398" cy="276999"/>
              </a:xfrm>
              <a:prstGeom prst="rect">
                <a:avLst/>
              </a:prstGeom>
              <a:blipFill>
                <a:blip r:embed="rId4"/>
                <a:stretch>
                  <a:fillRect l="-4082" r="-6122"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D1541CE1-2289-4649-9115-F0A57A8D6364}"/>
                  </a:ext>
                </a:extLst>
              </p:cNvPr>
              <p:cNvSpPr txBox="1"/>
              <p:nvPr/>
            </p:nvSpPr>
            <p:spPr>
              <a:xfrm>
                <a:off x="5633926" y="3766244"/>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m:t>
                      </m:r>
                      <m:r>
                        <a:rPr lang="es-CO" b="0" i="0"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26" name="TextBox 25">
                <a:extLst>
                  <a:ext uri="{FF2B5EF4-FFF2-40B4-BE49-F238E27FC236}">
                    <a16:creationId xmlns:a16="http://schemas.microsoft.com/office/drawing/2014/main" id="{D1541CE1-2289-4649-9115-F0A57A8D6364}"/>
                  </a:ext>
                </a:extLst>
              </p:cNvPr>
              <p:cNvSpPr txBox="1">
                <a:spLocks noRot="1" noChangeAspect="1" noMove="1" noResize="1" noEditPoints="1" noAdjustHandles="1" noChangeArrowheads="1" noChangeShapeType="1" noTextEdit="1"/>
              </p:cNvSpPr>
              <p:nvPr/>
            </p:nvSpPr>
            <p:spPr>
              <a:xfrm>
                <a:off x="5633926" y="3766244"/>
                <a:ext cx="891398" cy="276999"/>
              </a:xfrm>
              <a:prstGeom prst="rect">
                <a:avLst/>
              </a:prstGeom>
              <a:blipFill>
                <a:blip r:embed="rId5"/>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0C09B784-FA03-4007-A758-153970176D77}"/>
                  </a:ext>
                </a:extLst>
              </p:cNvPr>
              <p:cNvSpPr txBox="1"/>
              <p:nvPr/>
            </p:nvSpPr>
            <p:spPr>
              <a:xfrm>
                <a:off x="9711326" y="377157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=0.52</m:t>
                      </m:r>
                    </m:oMath>
                  </m:oMathPara>
                </a14:m>
                <a:endParaRPr lang="es-CO" dirty="0"/>
              </a:p>
            </p:txBody>
          </p:sp>
        </mc:Choice>
        <mc:Fallback xmlns="">
          <p:sp>
            <p:nvSpPr>
              <p:cNvPr id="28" name="TextBox 27">
                <a:extLst>
                  <a:ext uri="{FF2B5EF4-FFF2-40B4-BE49-F238E27FC236}">
                    <a16:creationId xmlns:a16="http://schemas.microsoft.com/office/drawing/2014/main" id="{0C09B784-FA03-4007-A758-153970176D77}"/>
                  </a:ext>
                </a:extLst>
              </p:cNvPr>
              <p:cNvSpPr txBox="1">
                <a:spLocks noRot="1" noChangeAspect="1" noMove="1" noResize="1" noEditPoints="1" noAdjustHandles="1" noChangeArrowheads="1" noChangeShapeType="1" noTextEdit="1"/>
              </p:cNvSpPr>
              <p:nvPr/>
            </p:nvSpPr>
            <p:spPr>
              <a:xfrm>
                <a:off x="9711326" y="3771579"/>
                <a:ext cx="891398" cy="276999"/>
              </a:xfrm>
              <a:prstGeom prst="rect">
                <a:avLst/>
              </a:prstGeom>
              <a:blipFill>
                <a:blip r:embed="rId6"/>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E64CBF40-E5C1-4FC5-BCC8-8DE9E4D15456}"/>
                  </a:ext>
                </a:extLst>
              </p:cNvPr>
              <p:cNvSpPr txBox="1"/>
              <p:nvPr/>
            </p:nvSpPr>
            <p:spPr>
              <a:xfrm>
                <a:off x="5633926" y="6306075"/>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=0.54</m:t>
                      </m:r>
                    </m:oMath>
                  </m:oMathPara>
                </a14:m>
                <a:endParaRPr lang="es-CO" dirty="0"/>
              </a:p>
            </p:txBody>
          </p:sp>
        </mc:Choice>
        <mc:Fallback xmlns="">
          <p:sp>
            <p:nvSpPr>
              <p:cNvPr id="29" name="TextBox 28">
                <a:extLst>
                  <a:ext uri="{FF2B5EF4-FFF2-40B4-BE49-F238E27FC236}">
                    <a16:creationId xmlns:a16="http://schemas.microsoft.com/office/drawing/2014/main" id="{E64CBF40-E5C1-4FC5-BCC8-8DE9E4D15456}"/>
                  </a:ext>
                </a:extLst>
              </p:cNvPr>
              <p:cNvSpPr txBox="1">
                <a:spLocks noRot="1" noChangeAspect="1" noMove="1" noResize="1" noEditPoints="1" noAdjustHandles="1" noChangeArrowheads="1" noChangeShapeType="1" noTextEdit="1"/>
              </p:cNvSpPr>
              <p:nvPr/>
            </p:nvSpPr>
            <p:spPr>
              <a:xfrm>
                <a:off x="5633926" y="6306075"/>
                <a:ext cx="891398" cy="276999"/>
              </a:xfrm>
              <a:prstGeom prst="rect">
                <a:avLst/>
              </a:prstGeom>
              <a:blipFill>
                <a:blip r:embed="rId7"/>
                <a:stretch>
                  <a:fillRect l="-4110" r="-6849" b="-652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67625BFC-1666-44DB-8736-CC565A9897CB}"/>
                  </a:ext>
                </a:extLst>
              </p:cNvPr>
              <p:cNvSpPr txBox="1"/>
              <p:nvPr/>
            </p:nvSpPr>
            <p:spPr>
              <a:xfrm>
                <a:off x="9711326" y="634325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=0.55</m:t>
                      </m:r>
                    </m:oMath>
                  </m:oMathPara>
                </a14:m>
                <a:endParaRPr lang="es-CO" dirty="0"/>
              </a:p>
            </p:txBody>
          </p:sp>
        </mc:Choice>
        <mc:Fallback xmlns="">
          <p:sp>
            <p:nvSpPr>
              <p:cNvPr id="30" name="TextBox 29">
                <a:extLst>
                  <a:ext uri="{FF2B5EF4-FFF2-40B4-BE49-F238E27FC236}">
                    <a16:creationId xmlns:a16="http://schemas.microsoft.com/office/drawing/2014/main" id="{67625BFC-1666-44DB-8736-CC565A9897CB}"/>
                  </a:ext>
                </a:extLst>
              </p:cNvPr>
              <p:cNvSpPr txBox="1">
                <a:spLocks noRot="1" noChangeAspect="1" noMove="1" noResize="1" noEditPoints="1" noAdjustHandles="1" noChangeArrowheads="1" noChangeShapeType="1" noTextEdit="1"/>
              </p:cNvSpPr>
              <p:nvPr/>
            </p:nvSpPr>
            <p:spPr>
              <a:xfrm>
                <a:off x="9711326" y="6343259"/>
                <a:ext cx="891398" cy="276999"/>
              </a:xfrm>
              <a:prstGeom prst="rect">
                <a:avLst/>
              </a:prstGeom>
              <a:blipFill>
                <a:blip r:embed="rId8"/>
                <a:stretch>
                  <a:fillRect l="-4110" r="-6849" b="-8889"/>
                </a:stretch>
              </a:blipFill>
            </p:spPr>
            <p:txBody>
              <a:bodyPr/>
              <a:lstStyle/>
              <a:p>
                <a:r>
                  <a:rPr lang="es-CO">
                    <a:noFill/>
                  </a:rPr>
                  <a:t> </a:t>
                </a:r>
              </a:p>
            </p:txBody>
          </p:sp>
        </mc:Fallback>
      </mc:AlternateContent>
      <p:pic>
        <p:nvPicPr>
          <p:cNvPr id="5" name="Picture 4">
            <a:extLst>
              <a:ext uri="{FF2B5EF4-FFF2-40B4-BE49-F238E27FC236}">
                <a16:creationId xmlns:a16="http://schemas.microsoft.com/office/drawing/2014/main" xmlns="" id="{B8F602B2-844E-4300-AEC3-631B1802D742}"/>
              </a:ext>
            </a:extLst>
          </p:cNvPr>
          <p:cNvPicPr>
            <a:picLocks noChangeAspect="1"/>
          </p:cNvPicPr>
          <p:nvPr/>
        </p:nvPicPr>
        <p:blipFill rotWithShape="1">
          <a:blip r:embed="rId9"/>
          <a:srcRect l="7014" t="13253" r="8586" b="11075"/>
          <a:stretch/>
        </p:blipFill>
        <p:spPr>
          <a:xfrm>
            <a:off x="4447493" y="1510034"/>
            <a:ext cx="3264263" cy="2261545"/>
          </a:xfrm>
          <a:prstGeom prst="rect">
            <a:avLst/>
          </a:prstGeom>
        </p:spPr>
      </p:pic>
      <p:pic>
        <p:nvPicPr>
          <p:cNvPr id="8" name="Picture 7">
            <a:extLst>
              <a:ext uri="{FF2B5EF4-FFF2-40B4-BE49-F238E27FC236}">
                <a16:creationId xmlns:a16="http://schemas.microsoft.com/office/drawing/2014/main" xmlns="" id="{07746415-265C-441F-ABDE-3174C99D4444}"/>
              </a:ext>
            </a:extLst>
          </p:cNvPr>
          <p:cNvPicPr>
            <a:picLocks noChangeAspect="1"/>
          </p:cNvPicPr>
          <p:nvPr/>
        </p:nvPicPr>
        <p:blipFill rotWithShape="1">
          <a:blip r:embed="rId10"/>
          <a:srcRect l="6790" t="12818" r="9035" b="11365"/>
          <a:stretch/>
        </p:blipFill>
        <p:spPr>
          <a:xfrm>
            <a:off x="8539892" y="1515281"/>
            <a:ext cx="3234266" cy="2251050"/>
          </a:xfrm>
          <a:prstGeom prst="rect">
            <a:avLst/>
          </a:prstGeom>
        </p:spPr>
      </p:pic>
      <p:pic>
        <p:nvPicPr>
          <p:cNvPr id="11" name="Picture 10">
            <a:extLst>
              <a:ext uri="{FF2B5EF4-FFF2-40B4-BE49-F238E27FC236}">
                <a16:creationId xmlns:a16="http://schemas.microsoft.com/office/drawing/2014/main" xmlns="" id="{95E3B1D9-2457-4F93-A056-BF0A19E3DE44}"/>
              </a:ext>
            </a:extLst>
          </p:cNvPr>
          <p:cNvPicPr>
            <a:picLocks noChangeAspect="1"/>
          </p:cNvPicPr>
          <p:nvPr/>
        </p:nvPicPr>
        <p:blipFill rotWithShape="1">
          <a:blip r:embed="rId11"/>
          <a:srcRect l="7127" t="13108" r="8698" b="11365"/>
          <a:stretch/>
        </p:blipFill>
        <p:spPr>
          <a:xfrm>
            <a:off x="550209" y="4042756"/>
            <a:ext cx="3317835" cy="2300366"/>
          </a:xfrm>
          <a:prstGeom prst="rect">
            <a:avLst/>
          </a:prstGeom>
        </p:spPr>
      </p:pic>
      <p:pic>
        <p:nvPicPr>
          <p:cNvPr id="13" name="Picture 12">
            <a:extLst>
              <a:ext uri="{FF2B5EF4-FFF2-40B4-BE49-F238E27FC236}">
                <a16:creationId xmlns:a16="http://schemas.microsoft.com/office/drawing/2014/main" xmlns="" id="{1421253B-80B1-4756-93D3-3045C98C4FC6}"/>
              </a:ext>
            </a:extLst>
          </p:cNvPr>
          <p:cNvPicPr>
            <a:picLocks noChangeAspect="1"/>
          </p:cNvPicPr>
          <p:nvPr/>
        </p:nvPicPr>
        <p:blipFill rotWithShape="1">
          <a:blip r:embed="rId12"/>
          <a:srcRect l="6566" t="12963" r="8698" b="11510"/>
          <a:stretch/>
        </p:blipFill>
        <p:spPr>
          <a:xfrm>
            <a:off x="4421036" y="4058444"/>
            <a:ext cx="3317176" cy="2284678"/>
          </a:xfrm>
          <a:prstGeom prst="rect">
            <a:avLst/>
          </a:prstGeom>
        </p:spPr>
      </p:pic>
      <p:pic>
        <p:nvPicPr>
          <p:cNvPr id="31" name="Picture 30">
            <a:extLst>
              <a:ext uri="{FF2B5EF4-FFF2-40B4-BE49-F238E27FC236}">
                <a16:creationId xmlns:a16="http://schemas.microsoft.com/office/drawing/2014/main" xmlns="" id="{C3E6A8DC-3DBC-4F7B-AD5C-6DC57485E530}"/>
              </a:ext>
            </a:extLst>
          </p:cNvPr>
          <p:cNvPicPr>
            <a:picLocks noChangeAspect="1"/>
          </p:cNvPicPr>
          <p:nvPr/>
        </p:nvPicPr>
        <p:blipFill rotWithShape="1">
          <a:blip r:embed="rId13"/>
          <a:srcRect l="6567" t="12963" r="9146" b="11365"/>
          <a:stretch/>
        </p:blipFill>
        <p:spPr>
          <a:xfrm>
            <a:off x="8474232" y="4053826"/>
            <a:ext cx="3299926" cy="2289296"/>
          </a:xfrm>
          <a:prstGeom prst="rect">
            <a:avLst/>
          </a:prstGeom>
        </p:spPr>
      </p:pic>
      <p:pic>
        <p:nvPicPr>
          <p:cNvPr id="33" name="Picture 32">
            <a:extLst>
              <a:ext uri="{FF2B5EF4-FFF2-40B4-BE49-F238E27FC236}">
                <a16:creationId xmlns:a16="http://schemas.microsoft.com/office/drawing/2014/main" xmlns="" id="{496517B3-C9B4-4B7C-A32F-C789FC73E849}"/>
              </a:ext>
            </a:extLst>
          </p:cNvPr>
          <p:cNvPicPr>
            <a:picLocks noChangeAspect="1"/>
          </p:cNvPicPr>
          <p:nvPr/>
        </p:nvPicPr>
        <p:blipFill rotWithShape="1">
          <a:blip r:embed="rId14"/>
          <a:srcRect l="6678" t="12673" r="9259" b="11510"/>
          <a:stretch/>
        </p:blipFill>
        <p:spPr>
          <a:xfrm>
            <a:off x="550210" y="1510035"/>
            <a:ext cx="3251324" cy="2265944"/>
          </a:xfrm>
          <a:prstGeom prst="rect">
            <a:avLst/>
          </a:prstGeom>
        </p:spPr>
      </p:pic>
    </p:spTree>
    <p:extLst>
      <p:ext uri="{BB962C8B-B14F-4D97-AF65-F5344CB8AC3E}">
        <p14:creationId xmlns:p14="http://schemas.microsoft.com/office/powerpoint/2010/main" val="248881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6994952-4880-4269-A997-AB52286A5F0A}"/>
              </a:ext>
            </a:extLst>
          </p:cNvPr>
          <p:cNvSpPr txBox="1">
            <a:spLocks/>
          </p:cNvSpPr>
          <p:nvPr/>
        </p:nvSpPr>
        <p:spPr>
          <a:xfrm>
            <a:off x="1132215" y="30075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Resultados</a:t>
            </a:r>
            <a:endParaRPr lang="es-CO" dirty="0"/>
          </a:p>
        </p:txBody>
      </p:sp>
      <p:pic>
        <p:nvPicPr>
          <p:cNvPr id="10" name="Picture 9">
            <a:extLst>
              <a:ext uri="{FF2B5EF4-FFF2-40B4-BE49-F238E27FC236}">
                <a16:creationId xmlns:a16="http://schemas.microsoft.com/office/drawing/2014/main" xmlns="" id="{A1E40683-5DBB-4E2C-A350-CF47445CA2BF}"/>
              </a:ext>
            </a:extLst>
          </p:cNvPr>
          <p:cNvPicPr>
            <a:picLocks noChangeAspect="1"/>
          </p:cNvPicPr>
          <p:nvPr/>
        </p:nvPicPr>
        <p:blipFill rotWithShape="1">
          <a:blip r:embed="rId2"/>
          <a:srcRect l="6677" t="13295" r="9234" b="11947"/>
          <a:stretch/>
        </p:blipFill>
        <p:spPr>
          <a:xfrm>
            <a:off x="6756034" y="1132251"/>
            <a:ext cx="3540544" cy="24323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A585349A-1236-4CBA-B321-7B5386CB0DAA}"/>
                  </a:ext>
                </a:extLst>
              </p:cNvPr>
              <p:cNvSpPr txBox="1"/>
              <p:nvPr/>
            </p:nvSpPr>
            <p:spPr>
              <a:xfrm>
                <a:off x="3202451" y="3564569"/>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=0.10</m:t>
                      </m:r>
                    </m:oMath>
                  </m:oMathPara>
                </a14:m>
                <a:endParaRPr lang="es-CO" dirty="0"/>
              </a:p>
            </p:txBody>
          </p:sp>
        </mc:Choice>
        <mc:Fallback xmlns="">
          <p:sp>
            <p:nvSpPr>
              <p:cNvPr id="12" name="TextBox 11">
                <a:extLst>
                  <a:ext uri="{FF2B5EF4-FFF2-40B4-BE49-F238E27FC236}">
                    <a16:creationId xmlns:a16="http://schemas.microsoft.com/office/drawing/2014/main" id="{A585349A-1236-4CBA-B321-7B5386CB0DAA}"/>
                  </a:ext>
                </a:extLst>
              </p:cNvPr>
              <p:cNvSpPr txBox="1">
                <a:spLocks noRot="1" noChangeAspect="1" noMove="1" noResize="1" noEditPoints="1" noAdjustHandles="1" noChangeArrowheads="1" noChangeShapeType="1" noTextEdit="1"/>
              </p:cNvSpPr>
              <p:nvPr/>
            </p:nvSpPr>
            <p:spPr>
              <a:xfrm>
                <a:off x="3202451" y="3564569"/>
                <a:ext cx="1213409" cy="276999"/>
              </a:xfrm>
              <a:prstGeom prst="rect">
                <a:avLst/>
              </a:prstGeom>
              <a:blipFill>
                <a:blip r:embed="rId3"/>
                <a:stretch>
                  <a:fillRect l="-4020" r="-5025"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391DC40-B22C-4779-8F0C-57EE0F50FBDC}"/>
                  </a:ext>
                </a:extLst>
              </p:cNvPr>
              <p:cNvSpPr txBox="1"/>
              <p:nvPr/>
            </p:nvSpPr>
            <p:spPr>
              <a:xfrm>
                <a:off x="3202451" y="6314953"/>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=0.28</m:t>
                      </m:r>
                    </m:oMath>
                  </m:oMathPara>
                </a14:m>
                <a:endParaRPr lang="es-CO" dirty="0"/>
              </a:p>
            </p:txBody>
          </p:sp>
        </mc:Choice>
        <mc:Fallback xmlns="">
          <p:sp>
            <p:nvSpPr>
              <p:cNvPr id="25" name="TextBox 24">
                <a:extLst>
                  <a:ext uri="{FF2B5EF4-FFF2-40B4-BE49-F238E27FC236}">
                    <a16:creationId xmlns:a16="http://schemas.microsoft.com/office/drawing/2014/main" id="{4391DC40-B22C-4779-8F0C-57EE0F50FBDC}"/>
                  </a:ext>
                </a:extLst>
              </p:cNvPr>
              <p:cNvSpPr txBox="1">
                <a:spLocks noRot="1" noChangeAspect="1" noMove="1" noResize="1" noEditPoints="1" noAdjustHandles="1" noChangeArrowheads="1" noChangeShapeType="1" noTextEdit="1"/>
              </p:cNvSpPr>
              <p:nvPr/>
            </p:nvSpPr>
            <p:spPr>
              <a:xfrm>
                <a:off x="3202451" y="6314953"/>
                <a:ext cx="1213409" cy="276999"/>
              </a:xfrm>
              <a:prstGeom prst="rect">
                <a:avLst/>
              </a:prstGeom>
              <a:blipFill>
                <a:blip r:embed="rId4"/>
                <a:stretch>
                  <a:fillRect l="-4020" r="-5025"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BDFD98E1-EB9E-48E6-994C-9B3292FD0BEE}"/>
                  </a:ext>
                </a:extLst>
              </p:cNvPr>
              <p:cNvSpPr txBox="1"/>
              <p:nvPr/>
            </p:nvSpPr>
            <p:spPr>
              <a:xfrm>
                <a:off x="7916709" y="6314954"/>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=0.30</m:t>
                      </m:r>
                    </m:oMath>
                  </m:oMathPara>
                </a14:m>
                <a:endParaRPr lang="es-CO" dirty="0"/>
              </a:p>
            </p:txBody>
          </p:sp>
        </mc:Choice>
        <mc:Fallback xmlns="">
          <p:sp>
            <p:nvSpPr>
              <p:cNvPr id="27" name="TextBox 26">
                <a:extLst>
                  <a:ext uri="{FF2B5EF4-FFF2-40B4-BE49-F238E27FC236}">
                    <a16:creationId xmlns:a16="http://schemas.microsoft.com/office/drawing/2014/main" id="{BDFD98E1-EB9E-48E6-994C-9B3292FD0BEE}"/>
                  </a:ext>
                </a:extLst>
              </p:cNvPr>
              <p:cNvSpPr txBox="1">
                <a:spLocks noRot="1" noChangeAspect="1" noMove="1" noResize="1" noEditPoints="1" noAdjustHandles="1" noChangeArrowheads="1" noChangeShapeType="1" noTextEdit="1"/>
              </p:cNvSpPr>
              <p:nvPr/>
            </p:nvSpPr>
            <p:spPr>
              <a:xfrm>
                <a:off x="7916709" y="6314954"/>
                <a:ext cx="1213409" cy="276999"/>
              </a:xfrm>
              <a:prstGeom prst="rect">
                <a:avLst/>
              </a:prstGeom>
              <a:blipFill>
                <a:blip r:embed="rId5"/>
                <a:stretch>
                  <a:fillRect l="-4523" r="-4523" b="-15556"/>
                </a:stretch>
              </a:blipFill>
            </p:spPr>
            <p:txBody>
              <a:bodyPr/>
              <a:lstStyle/>
              <a:p>
                <a:r>
                  <a:rPr lang="es-CO">
                    <a:noFill/>
                  </a:rPr>
                  <a:t> </a:t>
                </a:r>
              </a:p>
            </p:txBody>
          </p:sp>
        </mc:Fallback>
      </mc:AlternateContent>
      <p:pic>
        <p:nvPicPr>
          <p:cNvPr id="4" name="Picture 3">
            <a:extLst>
              <a:ext uri="{FF2B5EF4-FFF2-40B4-BE49-F238E27FC236}">
                <a16:creationId xmlns:a16="http://schemas.microsoft.com/office/drawing/2014/main" xmlns="" id="{9143EF22-A35B-452A-9D74-F16EA9331E33}"/>
              </a:ext>
            </a:extLst>
          </p:cNvPr>
          <p:cNvPicPr>
            <a:picLocks noChangeAspect="1"/>
          </p:cNvPicPr>
          <p:nvPr/>
        </p:nvPicPr>
        <p:blipFill rotWithShape="1">
          <a:blip r:embed="rId6"/>
          <a:srcRect l="7014" t="12491" r="8246" b="11220"/>
          <a:stretch/>
        </p:blipFill>
        <p:spPr>
          <a:xfrm>
            <a:off x="2089578" y="1230136"/>
            <a:ext cx="3439156" cy="2392516"/>
          </a:xfrm>
          <a:prstGeom prst="rect">
            <a:avLst/>
          </a:prstGeom>
        </p:spPr>
      </p:pic>
      <p:pic>
        <p:nvPicPr>
          <p:cNvPr id="14" name="Picture 13">
            <a:extLst>
              <a:ext uri="{FF2B5EF4-FFF2-40B4-BE49-F238E27FC236}">
                <a16:creationId xmlns:a16="http://schemas.microsoft.com/office/drawing/2014/main" xmlns="" id="{3DED6CC6-2E98-4F68-8E2E-B45BD3E98EDA}"/>
              </a:ext>
            </a:extLst>
          </p:cNvPr>
          <p:cNvPicPr>
            <a:picLocks noChangeAspect="1"/>
          </p:cNvPicPr>
          <p:nvPr/>
        </p:nvPicPr>
        <p:blipFill rotWithShape="1">
          <a:blip r:embed="rId7"/>
          <a:srcRect l="6790" t="13296" r="9260" b="11511"/>
          <a:stretch/>
        </p:blipFill>
        <p:spPr>
          <a:xfrm>
            <a:off x="2032363" y="3891445"/>
            <a:ext cx="3553583" cy="2459519"/>
          </a:xfrm>
          <a:prstGeom prst="rect">
            <a:avLst/>
          </a:prstGeom>
        </p:spPr>
      </p:pic>
      <p:pic>
        <p:nvPicPr>
          <p:cNvPr id="18" name="Picture 17">
            <a:extLst>
              <a:ext uri="{FF2B5EF4-FFF2-40B4-BE49-F238E27FC236}">
                <a16:creationId xmlns:a16="http://schemas.microsoft.com/office/drawing/2014/main" xmlns="" id="{BA9A2AE5-8BE2-493C-AECB-6E4350A32A99}"/>
              </a:ext>
            </a:extLst>
          </p:cNvPr>
          <p:cNvPicPr>
            <a:picLocks noChangeAspect="1"/>
          </p:cNvPicPr>
          <p:nvPr/>
        </p:nvPicPr>
        <p:blipFill rotWithShape="1">
          <a:blip r:embed="rId8"/>
          <a:srcRect l="6678" t="12673" r="9259" b="11510"/>
          <a:stretch/>
        </p:blipFill>
        <p:spPr>
          <a:xfrm>
            <a:off x="6750250" y="3891446"/>
            <a:ext cx="3546325" cy="2471539"/>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83A6CC74-1C14-44B4-BDEE-C1C8545542B2}"/>
                  </a:ext>
                </a:extLst>
              </p:cNvPr>
              <p:cNvSpPr txBox="1"/>
              <p:nvPr/>
            </p:nvSpPr>
            <p:spPr>
              <a:xfrm>
                <a:off x="7916709" y="3564569"/>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=0.20</m:t>
                      </m:r>
                    </m:oMath>
                  </m:oMathPara>
                </a14:m>
                <a:endParaRPr lang="es-CO" dirty="0"/>
              </a:p>
            </p:txBody>
          </p:sp>
        </mc:Choice>
        <mc:Fallback xmlns="">
          <p:sp>
            <p:nvSpPr>
              <p:cNvPr id="32" name="TextBox 31">
                <a:extLst>
                  <a:ext uri="{FF2B5EF4-FFF2-40B4-BE49-F238E27FC236}">
                    <a16:creationId xmlns:a16="http://schemas.microsoft.com/office/drawing/2014/main" id="{83A6CC74-1C14-44B4-BDEE-C1C8545542B2}"/>
                  </a:ext>
                </a:extLst>
              </p:cNvPr>
              <p:cNvSpPr txBox="1">
                <a:spLocks noRot="1" noChangeAspect="1" noMove="1" noResize="1" noEditPoints="1" noAdjustHandles="1" noChangeArrowheads="1" noChangeShapeType="1" noTextEdit="1"/>
              </p:cNvSpPr>
              <p:nvPr/>
            </p:nvSpPr>
            <p:spPr>
              <a:xfrm>
                <a:off x="7916709" y="3564569"/>
                <a:ext cx="1213409" cy="276999"/>
              </a:xfrm>
              <a:prstGeom prst="rect">
                <a:avLst/>
              </a:prstGeom>
              <a:blipFill>
                <a:blip r:embed="rId9"/>
                <a:stretch>
                  <a:fillRect l="-4523" r="-4523"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731D741E-0480-4D89-91C2-68B0D79BE48B}"/>
                  </a:ext>
                </a:extLst>
              </p:cNvPr>
              <p:cNvSpPr/>
              <p:nvPr/>
            </p:nvSpPr>
            <p:spPr>
              <a:xfrm>
                <a:off x="5612895" y="716163"/>
                <a:ext cx="914160" cy="369332"/>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r>
                        <a:rPr lang="es-CO" i="1" dirty="0" smtClean="0">
                          <a:latin typeface="Cambria Math" panose="02040503050406030204" pitchFamily="18" charset="0"/>
                          <a:ea typeface="Cambria Math" panose="02040503050406030204" pitchFamily="18" charset="0"/>
                          <a:cs typeface="Calibri Light" panose="020F0302020204030204" pitchFamily="34" charset="0"/>
                        </a:rPr>
                        <m:t>𝜌</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𝑖𝑥</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9" name="Rectangle 18">
                <a:extLst>
                  <a:ext uri="{FF2B5EF4-FFF2-40B4-BE49-F238E27FC236}">
                    <a16:creationId xmlns:a16="http://schemas.microsoft.com/office/drawing/2014/main" id="{731D741E-0480-4D89-91C2-68B0D79BE48B}"/>
                  </a:ext>
                </a:extLst>
              </p:cNvPr>
              <p:cNvSpPr>
                <a:spLocks noRot="1" noChangeAspect="1" noMove="1" noResize="1" noEditPoints="1" noAdjustHandles="1" noChangeArrowheads="1" noChangeShapeType="1" noTextEdit="1"/>
              </p:cNvSpPr>
              <p:nvPr/>
            </p:nvSpPr>
            <p:spPr>
              <a:xfrm>
                <a:off x="5612895" y="716163"/>
                <a:ext cx="914160" cy="369332"/>
              </a:xfrm>
              <a:prstGeom prst="rect">
                <a:avLst/>
              </a:prstGeom>
              <a:blipFill>
                <a:blip r:embed="rId10"/>
                <a:stretch>
                  <a:fillRect b="-4762"/>
                </a:stretch>
              </a:blipFill>
              <a:ln>
                <a:solidFill>
                  <a:srgbClr val="C00000"/>
                </a:solidFill>
                <a:prstDash val="dash"/>
              </a:ln>
            </p:spPr>
            <p:txBody>
              <a:bodyPr/>
              <a:lstStyle/>
              <a:p>
                <a:r>
                  <a:rPr lang="es-CO">
                    <a:noFill/>
                  </a:rPr>
                  <a:t> </a:t>
                </a:r>
              </a:p>
            </p:txBody>
          </p:sp>
        </mc:Fallback>
      </mc:AlternateContent>
    </p:spTree>
    <p:extLst>
      <p:ext uri="{BB962C8B-B14F-4D97-AF65-F5344CB8AC3E}">
        <p14:creationId xmlns:p14="http://schemas.microsoft.com/office/powerpoint/2010/main" val="238165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xmlns="" id="{7EDEF372-C3C8-4AE3-BE7E-03FA7AF96B15}"/>
                  </a:ext>
                </a:extLst>
              </p:cNvPr>
              <p:cNvSpPr/>
              <p:nvPr/>
            </p:nvSpPr>
            <p:spPr>
              <a:xfrm>
                <a:off x="5612895" y="716163"/>
                <a:ext cx="958980" cy="391261"/>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sSub>
                        <m:sSubPr>
                          <m:ctrlPr>
                            <a:rPr lang="es-CO"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𝑗</m:t>
                          </m:r>
                        </m:e>
                        <m: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𝑦</m:t>
                          </m:r>
                        </m:sub>
                      </m:s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m:t>
                      </m:r>
                      <m:r>
                        <m:rPr>
                          <m:sty m:val="p"/>
                        </m:rPr>
                        <a:rPr lang="es-CO" b="0" i="0" dirty="0" smtClean="0">
                          <a:latin typeface="Cambria Math" panose="02040503050406030204" pitchFamily="18" charset="0"/>
                          <a:ea typeface="Cambria Math" panose="02040503050406030204" pitchFamily="18" charset="0"/>
                          <a:cs typeface="Calibri Light" panose="020F0302020204030204" pitchFamily="34" charset="0"/>
                        </a:rPr>
                        <m:t>y</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6" name="Rectangle 15">
                <a:extLst>
                  <a:ext uri="{FF2B5EF4-FFF2-40B4-BE49-F238E27FC236}">
                    <a16:creationId xmlns:a16="http://schemas.microsoft.com/office/drawing/2014/main" id="{7EDEF372-C3C8-4AE3-BE7E-03FA7AF96B15}"/>
                  </a:ext>
                </a:extLst>
              </p:cNvPr>
              <p:cNvSpPr>
                <a:spLocks noRot="1" noChangeAspect="1" noMove="1" noResize="1" noEditPoints="1" noAdjustHandles="1" noChangeArrowheads="1" noChangeShapeType="1" noTextEdit="1"/>
              </p:cNvSpPr>
              <p:nvPr/>
            </p:nvSpPr>
            <p:spPr>
              <a:xfrm>
                <a:off x="5612895" y="716163"/>
                <a:ext cx="958980" cy="391261"/>
              </a:xfrm>
              <a:prstGeom prst="rect">
                <a:avLst/>
              </a:prstGeom>
              <a:blipFill>
                <a:blip r:embed="rId2"/>
                <a:stretch>
                  <a:fillRect b="-5970"/>
                </a:stretch>
              </a:blipFill>
              <a:ln>
                <a:solidFill>
                  <a:srgbClr val="C00000"/>
                </a:solidFill>
                <a:prstDash val="dash"/>
              </a:ln>
            </p:spPr>
            <p:txBody>
              <a:bodyPr/>
              <a:lstStyle/>
              <a:p>
                <a:r>
                  <a:rPr lang="es-CO">
                    <a:noFill/>
                  </a:rPr>
                  <a:t> </a:t>
                </a:r>
              </a:p>
            </p:txBody>
          </p:sp>
        </mc:Fallback>
      </mc:AlternateContent>
      <p:pic>
        <p:nvPicPr>
          <p:cNvPr id="17" name="Picture 16">
            <a:extLst>
              <a:ext uri="{FF2B5EF4-FFF2-40B4-BE49-F238E27FC236}">
                <a16:creationId xmlns:a16="http://schemas.microsoft.com/office/drawing/2014/main" xmlns="" id="{2AF3E53C-5BD3-45E8-BAE8-1A958A436EFF}"/>
              </a:ext>
            </a:extLst>
          </p:cNvPr>
          <p:cNvPicPr>
            <a:picLocks noChangeAspect="1"/>
          </p:cNvPicPr>
          <p:nvPr/>
        </p:nvPicPr>
        <p:blipFill rotWithShape="1">
          <a:blip r:embed="rId3"/>
          <a:srcRect l="6117" t="14270" r="8698" b="11365"/>
          <a:stretch/>
        </p:blipFill>
        <p:spPr>
          <a:xfrm>
            <a:off x="570055" y="1509615"/>
            <a:ext cx="3300521" cy="2226438"/>
          </a:xfrm>
          <a:prstGeom prst="rect">
            <a:avLst/>
          </a:prstGeom>
        </p:spPr>
      </p:pic>
      <p:sp>
        <p:nvSpPr>
          <p:cNvPr id="2" name="Title 1"/>
          <p:cNvSpPr>
            <a:spLocks noGrp="1"/>
          </p:cNvSpPr>
          <p:nvPr>
            <p:ph type="title"/>
          </p:nvPr>
        </p:nvSpPr>
        <p:spPr>
          <a:xfrm>
            <a:off x="1132215" y="300752"/>
            <a:ext cx="9875520" cy="1356360"/>
          </a:xfrm>
        </p:spPr>
        <p:txBody>
          <a:bodyPr/>
          <a:lstStyle/>
          <a:p>
            <a:r>
              <a:rPr lang="en-US" dirty="0" err="1"/>
              <a:t>Resultados</a:t>
            </a:r>
            <a:endParaRPr lang="es-CO"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A8856D0-F9C2-4BA9-9D60-766D95A08D99}"/>
                  </a:ext>
                </a:extLst>
              </p:cNvPr>
              <p:cNvSpPr txBox="1"/>
              <p:nvPr/>
            </p:nvSpPr>
            <p:spPr>
              <a:xfrm>
                <a:off x="1904749" y="3703235"/>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19" name="TextBox 18">
                <a:extLst>
                  <a:ext uri="{FF2B5EF4-FFF2-40B4-BE49-F238E27FC236}">
                    <a16:creationId xmlns:a16="http://schemas.microsoft.com/office/drawing/2014/main" id="{8A8856D0-F9C2-4BA9-9D60-766D95A08D99}"/>
                  </a:ext>
                </a:extLst>
              </p:cNvPr>
              <p:cNvSpPr txBox="1">
                <a:spLocks noRot="1" noChangeAspect="1" noMove="1" noResize="1" noEditPoints="1" noAdjustHandles="1" noChangeArrowheads="1" noChangeShapeType="1" noTextEdit="1"/>
              </p:cNvSpPr>
              <p:nvPr/>
            </p:nvSpPr>
            <p:spPr>
              <a:xfrm>
                <a:off x="1904749" y="3703235"/>
                <a:ext cx="608756" cy="276999"/>
              </a:xfrm>
              <a:prstGeom prst="rect">
                <a:avLst/>
              </a:prstGeom>
              <a:blipFill>
                <a:blip r:embed="rId4"/>
                <a:stretch>
                  <a:fillRect l="-10000" r="-10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1CE77707-8E9B-4E48-8893-C1181B5EB7E2}"/>
                  </a:ext>
                </a:extLst>
              </p:cNvPr>
              <p:cNvSpPr txBox="1"/>
              <p:nvPr/>
            </p:nvSpPr>
            <p:spPr>
              <a:xfrm>
                <a:off x="5765597" y="3703235"/>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=2</m:t>
                      </m:r>
                    </m:oMath>
                  </m:oMathPara>
                </a14:m>
                <a:endParaRPr lang="es-CO" dirty="0"/>
              </a:p>
            </p:txBody>
          </p:sp>
        </mc:Choice>
        <mc:Fallback xmlns="">
          <p:sp>
            <p:nvSpPr>
              <p:cNvPr id="20" name="TextBox 19">
                <a:extLst>
                  <a:ext uri="{FF2B5EF4-FFF2-40B4-BE49-F238E27FC236}">
                    <a16:creationId xmlns:a16="http://schemas.microsoft.com/office/drawing/2014/main" id="{1CE77707-8E9B-4E48-8893-C1181B5EB7E2}"/>
                  </a:ext>
                </a:extLst>
              </p:cNvPr>
              <p:cNvSpPr txBox="1">
                <a:spLocks noRot="1" noChangeAspect="1" noMove="1" noResize="1" noEditPoints="1" noAdjustHandles="1" noChangeArrowheads="1" noChangeShapeType="1" noTextEdit="1"/>
              </p:cNvSpPr>
              <p:nvPr/>
            </p:nvSpPr>
            <p:spPr>
              <a:xfrm>
                <a:off x="5765597" y="3703235"/>
                <a:ext cx="608756" cy="276999"/>
              </a:xfrm>
              <a:prstGeom prst="rect">
                <a:avLst/>
              </a:prstGeom>
              <a:blipFill>
                <a:blip r:embed="rId5"/>
                <a:stretch>
                  <a:fillRect l="-10000" r="-9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D89B3007-4B0C-4421-84E9-E183D925BD7F}"/>
                  </a:ext>
                </a:extLst>
              </p:cNvPr>
              <p:cNvSpPr txBox="1"/>
              <p:nvPr/>
            </p:nvSpPr>
            <p:spPr>
              <a:xfrm>
                <a:off x="9673132" y="3703234"/>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=3</m:t>
                      </m:r>
                    </m:oMath>
                  </m:oMathPara>
                </a14:m>
                <a:endParaRPr lang="es-CO" dirty="0"/>
              </a:p>
            </p:txBody>
          </p:sp>
        </mc:Choice>
        <mc:Fallback xmlns="">
          <p:sp>
            <p:nvSpPr>
              <p:cNvPr id="21" name="TextBox 20">
                <a:extLst>
                  <a:ext uri="{FF2B5EF4-FFF2-40B4-BE49-F238E27FC236}">
                    <a16:creationId xmlns:a16="http://schemas.microsoft.com/office/drawing/2014/main" id="{D89B3007-4B0C-4421-84E9-E183D925BD7F}"/>
                  </a:ext>
                </a:extLst>
              </p:cNvPr>
              <p:cNvSpPr txBox="1">
                <a:spLocks noRot="1" noChangeAspect="1" noMove="1" noResize="1" noEditPoints="1" noAdjustHandles="1" noChangeArrowheads="1" noChangeShapeType="1" noTextEdit="1"/>
              </p:cNvSpPr>
              <p:nvPr/>
            </p:nvSpPr>
            <p:spPr>
              <a:xfrm>
                <a:off x="9673132" y="3703234"/>
                <a:ext cx="608756" cy="276999"/>
              </a:xfrm>
              <a:prstGeom prst="rect">
                <a:avLst/>
              </a:prstGeom>
              <a:blipFill>
                <a:blip r:embed="rId6"/>
                <a:stretch>
                  <a:fillRect l="-10000" r="-9000" b="-2391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xmlns="" id="{D8627059-6A7C-43CB-8AAE-8EAFC91473DA}"/>
                  </a:ext>
                </a:extLst>
              </p:cNvPr>
              <p:cNvSpPr txBox="1"/>
              <p:nvPr/>
            </p:nvSpPr>
            <p:spPr>
              <a:xfrm>
                <a:off x="1904749" y="6282248"/>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=4</m:t>
                      </m:r>
                    </m:oMath>
                  </m:oMathPara>
                </a14:m>
                <a:endParaRPr lang="es-CO" dirty="0"/>
              </a:p>
            </p:txBody>
          </p:sp>
        </mc:Choice>
        <mc:Fallback xmlns="">
          <p:sp>
            <p:nvSpPr>
              <p:cNvPr id="22" name="TextBox 21">
                <a:extLst>
                  <a:ext uri="{FF2B5EF4-FFF2-40B4-BE49-F238E27FC236}">
                    <a16:creationId xmlns:a16="http://schemas.microsoft.com/office/drawing/2014/main" id="{D8627059-6A7C-43CB-8AAE-8EAFC91473DA}"/>
                  </a:ext>
                </a:extLst>
              </p:cNvPr>
              <p:cNvSpPr txBox="1">
                <a:spLocks noRot="1" noChangeAspect="1" noMove="1" noResize="1" noEditPoints="1" noAdjustHandles="1" noChangeArrowheads="1" noChangeShapeType="1" noTextEdit="1"/>
              </p:cNvSpPr>
              <p:nvPr/>
            </p:nvSpPr>
            <p:spPr>
              <a:xfrm>
                <a:off x="1904749" y="6282248"/>
                <a:ext cx="608756" cy="276999"/>
              </a:xfrm>
              <a:prstGeom prst="rect">
                <a:avLst/>
              </a:prstGeom>
              <a:blipFill>
                <a:blip r:embed="rId7"/>
                <a:stretch>
                  <a:fillRect l="-10000" r="-10000" b="-2666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385F460E-DDC0-4A8D-95A6-B2DCDC421251}"/>
                  </a:ext>
                </a:extLst>
              </p:cNvPr>
              <p:cNvSpPr txBox="1"/>
              <p:nvPr/>
            </p:nvSpPr>
            <p:spPr>
              <a:xfrm>
                <a:off x="5775193" y="6284124"/>
                <a:ext cx="608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=5</m:t>
                      </m:r>
                    </m:oMath>
                  </m:oMathPara>
                </a14:m>
                <a:endParaRPr lang="es-CO" dirty="0"/>
              </a:p>
            </p:txBody>
          </p:sp>
        </mc:Choice>
        <mc:Fallback xmlns="">
          <p:sp>
            <p:nvSpPr>
              <p:cNvPr id="23" name="TextBox 22">
                <a:extLst>
                  <a:ext uri="{FF2B5EF4-FFF2-40B4-BE49-F238E27FC236}">
                    <a16:creationId xmlns:a16="http://schemas.microsoft.com/office/drawing/2014/main" id="{385F460E-DDC0-4A8D-95A6-B2DCDC421251}"/>
                  </a:ext>
                </a:extLst>
              </p:cNvPr>
              <p:cNvSpPr txBox="1">
                <a:spLocks noRot="1" noChangeAspect="1" noMove="1" noResize="1" noEditPoints="1" noAdjustHandles="1" noChangeArrowheads="1" noChangeShapeType="1" noTextEdit="1"/>
              </p:cNvSpPr>
              <p:nvPr/>
            </p:nvSpPr>
            <p:spPr>
              <a:xfrm>
                <a:off x="5775193" y="6284124"/>
                <a:ext cx="608756" cy="276999"/>
              </a:xfrm>
              <a:prstGeom prst="rect">
                <a:avLst/>
              </a:prstGeom>
              <a:blipFill>
                <a:blip r:embed="rId8"/>
                <a:stretch>
                  <a:fillRect l="-10000" r="-10000" b="-26667"/>
                </a:stretch>
              </a:blipFill>
            </p:spPr>
            <p:txBody>
              <a:bodyPr/>
              <a:lstStyle/>
              <a:p>
                <a:r>
                  <a:rPr lang="es-CO">
                    <a:noFill/>
                  </a:rPr>
                  <a:t> </a:t>
                </a:r>
              </a:p>
            </p:txBody>
          </p:sp>
        </mc:Fallback>
      </mc:AlternateContent>
      <p:pic>
        <p:nvPicPr>
          <p:cNvPr id="11" name="Picture 10">
            <a:extLst>
              <a:ext uri="{FF2B5EF4-FFF2-40B4-BE49-F238E27FC236}">
                <a16:creationId xmlns:a16="http://schemas.microsoft.com/office/drawing/2014/main" xmlns="" id="{EB966675-9B94-42DF-A258-0D7AB67F1743}"/>
              </a:ext>
            </a:extLst>
          </p:cNvPr>
          <p:cNvPicPr>
            <a:picLocks noChangeAspect="1"/>
          </p:cNvPicPr>
          <p:nvPr/>
        </p:nvPicPr>
        <p:blipFill rotWithShape="1">
          <a:blip r:embed="rId9"/>
          <a:srcRect l="7015" t="13253" r="9035" b="11075"/>
          <a:stretch/>
        </p:blipFill>
        <p:spPr>
          <a:xfrm>
            <a:off x="570055" y="4057723"/>
            <a:ext cx="3281344" cy="2285536"/>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91A73FA4-6209-488E-BDB5-EE0FB5AB7627}"/>
                  </a:ext>
                </a:extLst>
              </p:cNvPr>
              <p:cNvSpPr txBox="1"/>
              <p:nvPr/>
            </p:nvSpPr>
            <p:spPr>
              <a:xfrm>
                <a:off x="9638030" y="6290957"/>
                <a:ext cx="736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latin typeface="Cambria Math" panose="02040503050406030204" pitchFamily="18" charset="0"/>
                          <a:ea typeface="Cambria Math" panose="02040503050406030204" pitchFamily="18" charset="0"/>
                        </a:rPr>
                        <m:t>𝜌</m:t>
                      </m:r>
                      <m:r>
                        <a:rPr lang="es-CO" b="0" i="1" smtClean="0">
                          <a:latin typeface="Cambria Math" panose="02040503050406030204" pitchFamily="18" charset="0"/>
                          <a:ea typeface="Cambria Math" panose="02040503050406030204" pitchFamily="18" charset="0"/>
                        </a:rPr>
                        <m:t>=10</m:t>
                      </m:r>
                    </m:oMath>
                  </m:oMathPara>
                </a14:m>
                <a:endParaRPr lang="es-CO" dirty="0"/>
              </a:p>
            </p:txBody>
          </p:sp>
        </mc:Choice>
        <mc:Fallback xmlns="">
          <p:sp>
            <p:nvSpPr>
              <p:cNvPr id="24" name="TextBox 23">
                <a:extLst>
                  <a:ext uri="{FF2B5EF4-FFF2-40B4-BE49-F238E27FC236}">
                    <a16:creationId xmlns:a16="http://schemas.microsoft.com/office/drawing/2014/main" id="{91A73FA4-6209-488E-BDB5-EE0FB5AB7627}"/>
                  </a:ext>
                </a:extLst>
              </p:cNvPr>
              <p:cNvSpPr txBox="1">
                <a:spLocks noRot="1" noChangeAspect="1" noMove="1" noResize="1" noEditPoints="1" noAdjustHandles="1" noChangeArrowheads="1" noChangeShapeType="1" noTextEdit="1"/>
              </p:cNvSpPr>
              <p:nvPr/>
            </p:nvSpPr>
            <p:spPr>
              <a:xfrm>
                <a:off x="9638030" y="6290957"/>
                <a:ext cx="736997" cy="276999"/>
              </a:xfrm>
              <a:prstGeom prst="rect">
                <a:avLst/>
              </a:prstGeom>
              <a:blipFill>
                <a:blip r:embed="rId10"/>
                <a:stretch>
                  <a:fillRect l="-8264" r="-8264" b="-26667"/>
                </a:stretch>
              </a:blipFill>
            </p:spPr>
            <p:txBody>
              <a:bodyPr/>
              <a:lstStyle/>
              <a:p>
                <a:r>
                  <a:rPr lang="es-CO">
                    <a:noFill/>
                  </a:rPr>
                  <a:t> </a:t>
                </a:r>
              </a:p>
            </p:txBody>
          </p:sp>
        </mc:Fallback>
      </mc:AlternateContent>
      <p:pic>
        <p:nvPicPr>
          <p:cNvPr id="5" name="Picture 4">
            <a:extLst>
              <a:ext uri="{FF2B5EF4-FFF2-40B4-BE49-F238E27FC236}">
                <a16:creationId xmlns:a16="http://schemas.microsoft.com/office/drawing/2014/main" xmlns="" id="{4D494864-6714-4FC7-8E0A-181E90AAB9F2}"/>
              </a:ext>
            </a:extLst>
          </p:cNvPr>
          <p:cNvPicPr>
            <a:picLocks noChangeAspect="1"/>
          </p:cNvPicPr>
          <p:nvPr/>
        </p:nvPicPr>
        <p:blipFill rotWithShape="1">
          <a:blip r:embed="rId11"/>
          <a:srcRect l="6798" t="12836" r="9251" b="11261"/>
          <a:stretch/>
        </p:blipFill>
        <p:spPr>
          <a:xfrm>
            <a:off x="4520379" y="1506671"/>
            <a:ext cx="3144011" cy="2196563"/>
          </a:xfrm>
          <a:prstGeom prst="rect">
            <a:avLst/>
          </a:prstGeom>
        </p:spPr>
      </p:pic>
      <p:pic>
        <p:nvPicPr>
          <p:cNvPr id="8" name="Picture 7">
            <a:extLst>
              <a:ext uri="{FF2B5EF4-FFF2-40B4-BE49-F238E27FC236}">
                <a16:creationId xmlns:a16="http://schemas.microsoft.com/office/drawing/2014/main" xmlns="" id="{A8FBF8E1-D338-4F52-A821-ED2D5D66D576}"/>
              </a:ext>
            </a:extLst>
          </p:cNvPr>
          <p:cNvPicPr>
            <a:picLocks noChangeAspect="1"/>
          </p:cNvPicPr>
          <p:nvPr/>
        </p:nvPicPr>
        <p:blipFill rotWithShape="1">
          <a:blip r:embed="rId12"/>
          <a:srcRect l="7239" t="13544" r="9034" b="11220"/>
          <a:stretch/>
        </p:blipFill>
        <p:spPr>
          <a:xfrm>
            <a:off x="8394496" y="1523636"/>
            <a:ext cx="3166028" cy="2198395"/>
          </a:xfrm>
          <a:prstGeom prst="rect">
            <a:avLst/>
          </a:prstGeom>
        </p:spPr>
      </p:pic>
      <p:pic>
        <p:nvPicPr>
          <p:cNvPr id="13" name="Picture 12">
            <a:extLst>
              <a:ext uri="{FF2B5EF4-FFF2-40B4-BE49-F238E27FC236}">
                <a16:creationId xmlns:a16="http://schemas.microsoft.com/office/drawing/2014/main" xmlns="" id="{C61C5E29-02B9-46D0-A1B5-958551CAC4DB}"/>
              </a:ext>
            </a:extLst>
          </p:cNvPr>
          <p:cNvPicPr>
            <a:picLocks noChangeAspect="1"/>
          </p:cNvPicPr>
          <p:nvPr/>
        </p:nvPicPr>
        <p:blipFill rotWithShape="1">
          <a:blip r:embed="rId13"/>
          <a:srcRect l="7015" t="13108" r="8922" b="11510"/>
          <a:stretch/>
        </p:blipFill>
        <p:spPr>
          <a:xfrm>
            <a:off x="4480927" y="4049014"/>
            <a:ext cx="3222913" cy="2233234"/>
          </a:xfrm>
          <a:prstGeom prst="rect">
            <a:avLst/>
          </a:prstGeom>
        </p:spPr>
      </p:pic>
      <p:pic>
        <p:nvPicPr>
          <p:cNvPr id="26" name="Picture 25">
            <a:extLst>
              <a:ext uri="{FF2B5EF4-FFF2-40B4-BE49-F238E27FC236}">
                <a16:creationId xmlns:a16="http://schemas.microsoft.com/office/drawing/2014/main" xmlns="" id="{1F099B55-105F-4DA5-838F-8F4E0F4B7178}"/>
              </a:ext>
            </a:extLst>
          </p:cNvPr>
          <p:cNvPicPr>
            <a:picLocks noChangeAspect="1"/>
          </p:cNvPicPr>
          <p:nvPr/>
        </p:nvPicPr>
        <p:blipFill rotWithShape="1">
          <a:blip r:embed="rId14"/>
          <a:srcRect l="7127" t="12673" r="8922" b="11075"/>
          <a:stretch/>
        </p:blipFill>
        <p:spPr>
          <a:xfrm>
            <a:off x="8394496" y="4068457"/>
            <a:ext cx="3166533" cy="2222500"/>
          </a:xfrm>
          <a:prstGeom prst="rect">
            <a:avLst/>
          </a:prstGeom>
        </p:spPr>
      </p:pic>
    </p:spTree>
    <p:extLst>
      <p:ext uri="{BB962C8B-B14F-4D97-AF65-F5344CB8AC3E}">
        <p14:creationId xmlns:p14="http://schemas.microsoft.com/office/powerpoint/2010/main" val="309189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xmlns="" id="{2CEBF517-8BCE-4D98-BE94-C7FBA29EE852}"/>
                  </a:ext>
                </a:extLst>
              </p:cNvPr>
              <p:cNvSpPr txBox="1"/>
              <p:nvPr/>
            </p:nvSpPr>
            <p:spPr>
              <a:xfrm>
                <a:off x="1763428" y="3765757"/>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=0.50</m:t>
                      </m:r>
                    </m:oMath>
                  </m:oMathPara>
                </a14:m>
                <a:endParaRPr lang="es-CO" dirty="0"/>
              </a:p>
            </p:txBody>
          </p:sp>
        </mc:Choice>
        <mc:Fallback xmlns="">
          <p:sp>
            <p:nvSpPr>
              <p:cNvPr id="17" name="TextBox 16">
                <a:extLst>
                  <a:ext uri="{FF2B5EF4-FFF2-40B4-BE49-F238E27FC236}">
                    <a16:creationId xmlns:a16="http://schemas.microsoft.com/office/drawing/2014/main" id="{2CEBF517-8BCE-4D98-BE94-C7FBA29EE852}"/>
                  </a:ext>
                </a:extLst>
              </p:cNvPr>
              <p:cNvSpPr txBox="1">
                <a:spLocks noRot="1" noChangeAspect="1" noMove="1" noResize="1" noEditPoints="1" noAdjustHandles="1" noChangeArrowheads="1" noChangeShapeType="1" noTextEdit="1"/>
              </p:cNvSpPr>
              <p:nvPr/>
            </p:nvSpPr>
            <p:spPr>
              <a:xfrm>
                <a:off x="1763428" y="3765757"/>
                <a:ext cx="891398" cy="276999"/>
              </a:xfrm>
              <a:prstGeom prst="rect">
                <a:avLst/>
              </a:prstGeom>
              <a:blipFill>
                <a:blip r:embed="rId2"/>
                <a:stretch>
                  <a:fillRect l="-4082" r="-6122" b="-8889"/>
                </a:stretch>
              </a:blipFill>
            </p:spPr>
            <p:txBody>
              <a:bodyPr/>
              <a:lstStyle/>
              <a:p>
                <a:r>
                  <a:rPr lang="es-CO">
                    <a:noFill/>
                  </a:rPr>
                  <a:t> </a:t>
                </a:r>
              </a:p>
            </p:txBody>
          </p:sp>
        </mc:Fallback>
      </mc:AlternateContent>
      <p:sp>
        <p:nvSpPr>
          <p:cNvPr id="2" name="Title 1"/>
          <p:cNvSpPr>
            <a:spLocks noGrp="1"/>
          </p:cNvSpPr>
          <p:nvPr>
            <p:ph type="title"/>
          </p:nvPr>
        </p:nvSpPr>
        <p:spPr>
          <a:xfrm>
            <a:off x="1132215" y="300752"/>
            <a:ext cx="9875520" cy="1356360"/>
          </a:xfrm>
        </p:spPr>
        <p:txBody>
          <a:bodyPr/>
          <a:lstStyle/>
          <a:p>
            <a:r>
              <a:rPr lang="en-US" dirty="0" err="1"/>
              <a:t>Resultados</a:t>
            </a:r>
            <a:endParaRPr lang="es-CO"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xmlns="" id="{60B1E807-3EDE-49DA-AD96-5EBD61AD7847}"/>
                  </a:ext>
                </a:extLst>
              </p:cNvPr>
              <p:cNvSpPr txBox="1"/>
              <p:nvPr/>
            </p:nvSpPr>
            <p:spPr>
              <a:xfrm>
                <a:off x="1763428" y="634325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=0.53</m:t>
                      </m:r>
                    </m:oMath>
                  </m:oMathPara>
                </a14:m>
                <a:endParaRPr lang="es-CO" dirty="0"/>
              </a:p>
            </p:txBody>
          </p:sp>
        </mc:Choice>
        <mc:Fallback xmlns="">
          <p:sp>
            <p:nvSpPr>
              <p:cNvPr id="16" name="TextBox 15">
                <a:extLst>
                  <a:ext uri="{FF2B5EF4-FFF2-40B4-BE49-F238E27FC236}">
                    <a16:creationId xmlns:a16="http://schemas.microsoft.com/office/drawing/2014/main" id="{60B1E807-3EDE-49DA-AD96-5EBD61AD7847}"/>
                  </a:ext>
                </a:extLst>
              </p:cNvPr>
              <p:cNvSpPr txBox="1">
                <a:spLocks noRot="1" noChangeAspect="1" noMove="1" noResize="1" noEditPoints="1" noAdjustHandles="1" noChangeArrowheads="1" noChangeShapeType="1" noTextEdit="1"/>
              </p:cNvSpPr>
              <p:nvPr/>
            </p:nvSpPr>
            <p:spPr>
              <a:xfrm>
                <a:off x="1763428" y="6343259"/>
                <a:ext cx="891398" cy="276999"/>
              </a:xfrm>
              <a:prstGeom prst="rect">
                <a:avLst/>
              </a:prstGeom>
              <a:blipFill>
                <a:blip r:embed="rId3"/>
                <a:stretch>
                  <a:fillRect l="-4082" r="-6122"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xmlns="" id="{D1541CE1-2289-4649-9115-F0A57A8D6364}"/>
                  </a:ext>
                </a:extLst>
              </p:cNvPr>
              <p:cNvSpPr txBox="1"/>
              <p:nvPr/>
            </p:nvSpPr>
            <p:spPr>
              <a:xfrm>
                <a:off x="5633926" y="3766244"/>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m:t>
                      </m:r>
                      <m:r>
                        <a:rPr lang="es-CO" b="0" i="0" smtClean="0">
                          <a:latin typeface="Cambria Math" panose="02040503050406030204" pitchFamily="18" charset="0"/>
                          <a:ea typeface="Cambria Math" panose="02040503050406030204" pitchFamily="18" charset="0"/>
                        </a:rPr>
                        <m:t>1</m:t>
                      </m:r>
                    </m:oMath>
                  </m:oMathPara>
                </a14:m>
                <a:endParaRPr lang="es-CO" dirty="0"/>
              </a:p>
            </p:txBody>
          </p:sp>
        </mc:Choice>
        <mc:Fallback xmlns="">
          <p:sp>
            <p:nvSpPr>
              <p:cNvPr id="26" name="TextBox 25">
                <a:extLst>
                  <a:ext uri="{FF2B5EF4-FFF2-40B4-BE49-F238E27FC236}">
                    <a16:creationId xmlns:a16="http://schemas.microsoft.com/office/drawing/2014/main" id="{D1541CE1-2289-4649-9115-F0A57A8D6364}"/>
                  </a:ext>
                </a:extLst>
              </p:cNvPr>
              <p:cNvSpPr txBox="1">
                <a:spLocks noRot="1" noChangeAspect="1" noMove="1" noResize="1" noEditPoints="1" noAdjustHandles="1" noChangeArrowheads="1" noChangeShapeType="1" noTextEdit="1"/>
              </p:cNvSpPr>
              <p:nvPr/>
            </p:nvSpPr>
            <p:spPr>
              <a:xfrm>
                <a:off x="5633926" y="3766244"/>
                <a:ext cx="891398" cy="276999"/>
              </a:xfrm>
              <a:prstGeom prst="rect">
                <a:avLst/>
              </a:prstGeom>
              <a:blipFill>
                <a:blip r:embed="rId4"/>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xmlns="" id="{0C09B784-FA03-4007-A758-153970176D77}"/>
                  </a:ext>
                </a:extLst>
              </p:cNvPr>
              <p:cNvSpPr txBox="1"/>
              <p:nvPr/>
            </p:nvSpPr>
            <p:spPr>
              <a:xfrm>
                <a:off x="9711326" y="377157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=0.52</m:t>
                      </m:r>
                    </m:oMath>
                  </m:oMathPara>
                </a14:m>
                <a:endParaRPr lang="es-CO" dirty="0"/>
              </a:p>
            </p:txBody>
          </p:sp>
        </mc:Choice>
        <mc:Fallback xmlns="">
          <p:sp>
            <p:nvSpPr>
              <p:cNvPr id="28" name="TextBox 27">
                <a:extLst>
                  <a:ext uri="{FF2B5EF4-FFF2-40B4-BE49-F238E27FC236}">
                    <a16:creationId xmlns:a16="http://schemas.microsoft.com/office/drawing/2014/main" id="{0C09B784-FA03-4007-A758-153970176D77}"/>
                  </a:ext>
                </a:extLst>
              </p:cNvPr>
              <p:cNvSpPr txBox="1">
                <a:spLocks noRot="1" noChangeAspect="1" noMove="1" noResize="1" noEditPoints="1" noAdjustHandles="1" noChangeArrowheads="1" noChangeShapeType="1" noTextEdit="1"/>
              </p:cNvSpPr>
              <p:nvPr/>
            </p:nvSpPr>
            <p:spPr>
              <a:xfrm>
                <a:off x="9711326" y="3771579"/>
                <a:ext cx="891398" cy="276999"/>
              </a:xfrm>
              <a:prstGeom prst="rect">
                <a:avLst/>
              </a:prstGeom>
              <a:blipFill>
                <a:blip r:embed="rId5"/>
                <a:stretch>
                  <a:fillRect l="-4110" r="-6849" b="-8889"/>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xmlns="" id="{67625BFC-1666-44DB-8736-CC565A9897CB}"/>
                  </a:ext>
                </a:extLst>
              </p:cNvPr>
              <p:cNvSpPr txBox="1"/>
              <p:nvPr/>
            </p:nvSpPr>
            <p:spPr>
              <a:xfrm>
                <a:off x="9711326" y="6343259"/>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=0.55</m:t>
                      </m:r>
                    </m:oMath>
                  </m:oMathPara>
                </a14:m>
                <a:endParaRPr lang="es-CO" dirty="0"/>
              </a:p>
            </p:txBody>
          </p:sp>
        </mc:Choice>
        <mc:Fallback xmlns="">
          <p:sp>
            <p:nvSpPr>
              <p:cNvPr id="30" name="TextBox 29">
                <a:extLst>
                  <a:ext uri="{FF2B5EF4-FFF2-40B4-BE49-F238E27FC236}">
                    <a16:creationId xmlns:a16="http://schemas.microsoft.com/office/drawing/2014/main" id="{67625BFC-1666-44DB-8736-CC565A9897CB}"/>
                  </a:ext>
                </a:extLst>
              </p:cNvPr>
              <p:cNvSpPr txBox="1">
                <a:spLocks noRot="1" noChangeAspect="1" noMove="1" noResize="1" noEditPoints="1" noAdjustHandles="1" noChangeArrowheads="1" noChangeShapeType="1" noTextEdit="1"/>
              </p:cNvSpPr>
              <p:nvPr/>
            </p:nvSpPr>
            <p:spPr>
              <a:xfrm>
                <a:off x="9711326" y="6343259"/>
                <a:ext cx="891398" cy="276999"/>
              </a:xfrm>
              <a:prstGeom prst="rect">
                <a:avLst/>
              </a:prstGeom>
              <a:blipFill>
                <a:blip r:embed="rId6"/>
                <a:stretch>
                  <a:fillRect l="-4110" r="-6849" b="-8889"/>
                </a:stretch>
              </a:blipFill>
            </p:spPr>
            <p:txBody>
              <a:bodyPr/>
              <a:lstStyle/>
              <a:p>
                <a:r>
                  <a:rPr lang="es-CO">
                    <a:noFill/>
                  </a:rPr>
                  <a:t> </a:t>
                </a:r>
              </a:p>
            </p:txBody>
          </p:sp>
        </mc:Fallback>
      </mc:AlternateContent>
      <p:pic>
        <p:nvPicPr>
          <p:cNvPr id="33" name="Picture 32">
            <a:extLst>
              <a:ext uri="{FF2B5EF4-FFF2-40B4-BE49-F238E27FC236}">
                <a16:creationId xmlns:a16="http://schemas.microsoft.com/office/drawing/2014/main" xmlns="" id="{496517B3-C9B4-4B7C-A32F-C789FC73E849}"/>
              </a:ext>
            </a:extLst>
          </p:cNvPr>
          <p:cNvPicPr>
            <a:picLocks noChangeAspect="1"/>
          </p:cNvPicPr>
          <p:nvPr/>
        </p:nvPicPr>
        <p:blipFill rotWithShape="1">
          <a:blip r:embed="rId7"/>
          <a:srcRect l="6678" t="12673" r="9259" b="11510"/>
          <a:stretch/>
        </p:blipFill>
        <p:spPr>
          <a:xfrm>
            <a:off x="550210" y="1510035"/>
            <a:ext cx="3251324" cy="2265944"/>
          </a:xfrm>
          <a:prstGeom prst="rect">
            <a:avLst/>
          </a:prstGeom>
        </p:spPr>
      </p:pic>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xmlns="" id="{EF206145-03F5-436A-AFCB-0EB02C7FD85D}"/>
                  </a:ext>
                </a:extLst>
              </p:cNvPr>
              <p:cNvSpPr/>
              <p:nvPr/>
            </p:nvSpPr>
            <p:spPr>
              <a:xfrm>
                <a:off x="5612895" y="716163"/>
                <a:ext cx="958980" cy="391261"/>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sSub>
                        <m:sSubPr>
                          <m:ctrlPr>
                            <a:rPr lang="es-CO"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𝑗</m:t>
                          </m:r>
                        </m:e>
                        <m: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𝑦</m:t>
                          </m:r>
                        </m:sub>
                      </m:s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m:t>
                      </m:r>
                      <m:r>
                        <m:rPr>
                          <m:sty m:val="p"/>
                        </m:rPr>
                        <a:rPr lang="es-CO" b="0" i="0" dirty="0" smtClean="0">
                          <a:latin typeface="Cambria Math" panose="02040503050406030204" pitchFamily="18" charset="0"/>
                          <a:ea typeface="Cambria Math" panose="02040503050406030204" pitchFamily="18" charset="0"/>
                          <a:cs typeface="Calibri Light" panose="020F0302020204030204" pitchFamily="34" charset="0"/>
                        </a:rPr>
                        <m:t>y</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9" name="Rectangle 18">
                <a:extLst>
                  <a:ext uri="{FF2B5EF4-FFF2-40B4-BE49-F238E27FC236}">
                    <a16:creationId xmlns:a16="http://schemas.microsoft.com/office/drawing/2014/main" id="{EF206145-03F5-436A-AFCB-0EB02C7FD85D}"/>
                  </a:ext>
                </a:extLst>
              </p:cNvPr>
              <p:cNvSpPr>
                <a:spLocks noRot="1" noChangeAspect="1" noMove="1" noResize="1" noEditPoints="1" noAdjustHandles="1" noChangeArrowheads="1" noChangeShapeType="1" noTextEdit="1"/>
              </p:cNvSpPr>
              <p:nvPr/>
            </p:nvSpPr>
            <p:spPr>
              <a:xfrm>
                <a:off x="5612895" y="716163"/>
                <a:ext cx="958980" cy="391261"/>
              </a:xfrm>
              <a:prstGeom prst="rect">
                <a:avLst/>
              </a:prstGeom>
              <a:blipFill>
                <a:blip r:embed="rId8"/>
                <a:stretch>
                  <a:fillRect b="-5970"/>
                </a:stretch>
              </a:blipFill>
              <a:ln>
                <a:solidFill>
                  <a:srgbClr val="C00000"/>
                </a:solidFill>
                <a:prstDash val="dash"/>
              </a:ln>
            </p:spPr>
            <p:txBody>
              <a:bodyPr/>
              <a:lstStyle/>
              <a:p>
                <a:r>
                  <a:rPr lang="es-CO">
                    <a:noFill/>
                  </a:rPr>
                  <a:t> </a:t>
                </a:r>
              </a:p>
            </p:txBody>
          </p:sp>
        </mc:Fallback>
      </mc:AlternateContent>
      <p:pic>
        <p:nvPicPr>
          <p:cNvPr id="4" name="Picture 3">
            <a:extLst>
              <a:ext uri="{FF2B5EF4-FFF2-40B4-BE49-F238E27FC236}">
                <a16:creationId xmlns:a16="http://schemas.microsoft.com/office/drawing/2014/main" xmlns="" id="{501C9524-CA7F-45AF-BBF2-C3AF3CA25A36}"/>
              </a:ext>
            </a:extLst>
          </p:cNvPr>
          <p:cNvPicPr>
            <a:picLocks noChangeAspect="1"/>
          </p:cNvPicPr>
          <p:nvPr/>
        </p:nvPicPr>
        <p:blipFill rotWithShape="1">
          <a:blip r:embed="rId9"/>
          <a:srcRect l="5893" t="13835" r="8922" b="11510"/>
          <a:stretch/>
        </p:blipFill>
        <p:spPr>
          <a:xfrm>
            <a:off x="4412303" y="1503412"/>
            <a:ext cx="3334644" cy="2258244"/>
          </a:xfrm>
          <a:prstGeom prst="rect">
            <a:avLst/>
          </a:prstGeom>
        </p:spPr>
      </p:pic>
      <p:pic>
        <p:nvPicPr>
          <p:cNvPr id="7" name="Picture 6">
            <a:extLst>
              <a:ext uri="{FF2B5EF4-FFF2-40B4-BE49-F238E27FC236}">
                <a16:creationId xmlns:a16="http://schemas.microsoft.com/office/drawing/2014/main" xmlns="" id="{47FFB1ED-EB0E-43A3-B424-E929806A3312}"/>
              </a:ext>
            </a:extLst>
          </p:cNvPr>
          <p:cNvPicPr>
            <a:picLocks noChangeAspect="1"/>
          </p:cNvPicPr>
          <p:nvPr/>
        </p:nvPicPr>
        <p:blipFill rotWithShape="1">
          <a:blip r:embed="rId10"/>
          <a:srcRect l="6156" t="13796" r="8786" b="11324"/>
          <a:stretch/>
        </p:blipFill>
        <p:spPr>
          <a:xfrm>
            <a:off x="8501787" y="1519584"/>
            <a:ext cx="3310476" cy="2251995"/>
          </a:xfrm>
          <a:prstGeom prst="rect">
            <a:avLst/>
          </a:prstGeom>
        </p:spPr>
      </p:pic>
      <p:pic>
        <p:nvPicPr>
          <p:cNvPr id="10" name="Picture 9">
            <a:extLst>
              <a:ext uri="{FF2B5EF4-FFF2-40B4-BE49-F238E27FC236}">
                <a16:creationId xmlns:a16="http://schemas.microsoft.com/office/drawing/2014/main" xmlns="" id="{2F9BC268-B611-4984-893A-5CB9296654F4}"/>
              </a:ext>
            </a:extLst>
          </p:cNvPr>
          <p:cNvPicPr>
            <a:picLocks noChangeAspect="1"/>
          </p:cNvPicPr>
          <p:nvPr/>
        </p:nvPicPr>
        <p:blipFill rotWithShape="1">
          <a:blip r:embed="rId11"/>
          <a:srcRect l="6229" t="14125" r="8810" b="10929"/>
          <a:stretch/>
        </p:blipFill>
        <p:spPr>
          <a:xfrm>
            <a:off x="550211" y="4167253"/>
            <a:ext cx="3251324" cy="2216227"/>
          </a:xfrm>
          <a:prstGeom prst="rect">
            <a:avLst/>
          </a:prstGeom>
        </p:spPr>
      </p:pic>
      <p:pic>
        <p:nvPicPr>
          <p:cNvPr id="14" name="Picture 13">
            <a:extLst>
              <a:ext uri="{FF2B5EF4-FFF2-40B4-BE49-F238E27FC236}">
                <a16:creationId xmlns:a16="http://schemas.microsoft.com/office/drawing/2014/main" xmlns="" id="{74A3A53F-4E3E-4C13-A7B0-31A4A9C7A6F5}"/>
              </a:ext>
            </a:extLst>
          </p:cNvPr>
          <p:cNvPicPr>
            <a:picLocks noChangeAspect="1"/>
          </p:cNvPicPr>
          <p:nvPr/>
        </p:nvPicPr>
        <p:blipFill rotWithShape="1">
          <a:blip r:embed="rId12"/>
          <a:srcRect l="6116" t="13835" r="9035" b="11656"/>
          <a:stretch/>
        </p:blipFill>
        <p:spPr>
          <a:xfrm>
            <a:off x="4461351" y="4169935"/>
            <a:ext cx="3262067" cy="2213545"/>
          </a:xfrm>
          <a:prstGeom prst="rect">
            <a:avLst/>
          </a:prstGeom>
        </p:spPr>
      </p:pic>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xmlns="" id="{E64CBF40-E5C1-4FC5-BCC8-8DE9E4D15456}"/>
                  </a:ext>
                </a:extLst>
              </p:cNvPr>
              <p:cNvSpPr txBox="1"/>
              <p:nvPr/>
            </p:nvSpPr>
            <p:spPr>
              <a:xfrm>
                <a:off x="5633926" y="6306075"/>
                <a:ext cx="8913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ea typeface="Cambria Math" panose="02040503050406030204" pitchFamily="18" charset="0"/>
                        </a:rPr>
                        <m:t>𝜏</m:t>
                      </m:r>
                      <m:r>
                        <a:rPr lang="es-CO" b="0" i="1" smtClean="0">
                          <a:latin typeface="Cambria Math" panose="02040503050406030204" pitchFamily="18" charset="0"/>
                          <a:ea typeface="Cambria Math" panose="02040503050406030204" pitchFamily="18" charset="0"/>
                        </a:rPr>
                        <m:t>=0.54</m:t>
                      </m:r>
                    </m:oMath>
                  </m:oMathPara>
                </a14:m>
                <a:endParaRPr lang="es-CO" dirty="0"/>
              </a:p>
            </p:txBody>
          </p:sp>
        </mc:Choice>
        <mc:Fallback xmlns="">
          <p:sp>
            <p:nvSpPr>
              <p:cNvPr id="29" name="TextBox 28">
                <a:extLst>
                  <a:ext uri="{FF2B5EF4-FFF2-40B4-BE49-F238E27FC236}">
                    <a16:creationId xmlns:a16="http://schemas.microsoft.com/office/drawing/2014/main" id="{E64CBF40-E5C1-4FC5-BCC8-8DE9E4D15456}"/>
                  </a:ext>
                </a:extLst>
              </p:cNvPr>
              <p:cNvSpPr txBox="1">
                <a:spLocks noRot="1" noChangeAspect="1" noMove="1" noResize="1" noEditPoints="1" noAdjustHandles="1" noChangeArrowheads="1" noChangeShapeType="1" noTextEdit="1"/>
              </p:cNvSpPr>
              <p:nvPr/>
            </p:nvSpPr>
            <p:spPr>
              <a:xfrm>
                <a:off x="5633926" y="6306075"/>
                <a:ext cx="891398" cy="276999"/>
              </a:xfrm>
              <a:prstGeom prst="rect">
                <a:avLst/>
              </a:prstGeom>
              <a:blipFill>
                <a:blip r:embed="rId13"/>
                <a:stretch>
                  <a:fillRect l="-4110" r="-6849" b="-6522"/>
                </a:stretch>
              </a:blipFill>
            </p:spPr>
            <p:txBody>
              <a:bodyPr/>
              <a:lstStyle/>
              <a:p>
                <a:r>
                  <a:rPr lang="es-CO">
                    <a:noFill/>
                  </a:rPr>
                  <a:t> </a:t>
                </a:r>
              </a:p>
            </p:txBody>
          </p:sp>
        </mc:Fallback>
      </mc:AlternateContent>
      <p:pic>
        <p:nvPicPr>
          <p:cNvPr id="20" name="Picture 19">
            <a:extLst>
              <a:ext uri="{FF2B5EF4-FFF2-40B4-BE49-F238E27FC236}">
                <a16:creationId xmlns:a16="http://schemas.microsoft.com/office/drawing/2014/main" xmlns="" id="{0F874C53-DC7A-4021-9216-E6E1C73E74E1}"/>
              </a:ext>
            </a:extLst>
          </p:cNvPr>
          <p:cNvPicPr>
            <a:picLocks noChangeAspect="1"/>
          </p:cNvPicPr>
          <p:nvPr/>
        </p:nvPicPr>
        <p:blipFill rotWithShape="1">
          <a:blip r:embed="rId14"/>
          <a:srcRect l="6004" t="14270" r="9147" b="11510"/>
          <a:stretch/>
        </p:blipFill>
        <p:spPr>
          <a:xfrm>
            <a:off x="8501787" y="4141930"/>
            <a:ext cx="3310476" cy="2237637"/>
          </a:xfrm>
          <a:prstGeom prst="rect">
            <a:avLst/>
          </a:prstGeom>
        </p:spPr>
      </p:pic>
    </p:spTree>
    <p:extLst>
      <p:ext uri="{BB962C8B-B14F-4D97-AF65-F5344CB8AC3E}">
        <p14:creationId xmlns:p14="http://schemas.microsoft.com/office/powerpoint/2010/main" val="4161316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06994952-4880-4269-A997-AB52286A5F0A}"/>
              </a:ext>
            </a:extLst>
          </p:cNvPr>
          <p:cNvSpPr txBox="1">
            <a:spLocks/>
          </p:cNvSpPr>
          <p:nvPr/>
        </p:nvSpPr>
        <p:spPr>
          <a:xfrm>
            <a:off x="1132215" y="300752"/>
            <a:ext cx="9875520"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Resultados</a:t>
            </a:r>
            <a:endParaRPr lang="es-CO"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xmlns="" id="{A585349A-1236-4CBA-B321-7B5386CB0DAA}"/>
                  </a:ext>
                </a:extLst>
              </p:cNvPr>
              <p:cNvSpPr txBox="1"/>
              <p:nvPr/>
            </p:nvSpPr>
            <p:spPr>
              <a:xfrm>
                <a:off x="3202451" y="3564569"/>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=0.10</m:t>
                      </m:r>
                    </m:oMath>
                  </m:oMathPara>
                </a14:m>
                <a:endParaRPr lang="es-CO" dirty="0"/>
              </a:p>
            </p:txBody>
          </p:sp>
        </mc:Choice>
        <mc:Fallback xmlns="">
          <p:sp>
            <p:nvSpPr>
              <p:cNvPr id="12" name="TextBox 11">
                <a:extLst>
                  <a:ext uri="{FF2B5EF4-FFF2-40B4-BE49-F238E27FC236}">
                    <a16:creationId xmlns:a16="http://schemas.microsoft.com/office/drawing/2014/main" id="{A585349A-1236-4CBA-B321-7B5386CB0DAA}"/>
                  </a:ext>
                </a:extLst>
              </p:cNvPr>
              <p:cNvSpPr txBox="1">
                <a:spLocks noRot="1" noChangeAspect="1" noMove="1" noResize="1" noEditPoints="1" noAdjustHandles="1" noChangeArrowheads="1" noChangeShapeType="1" noTextEdit="1"/>
              </p:cNvSpPr>
              <p:nvPr/>
            </p:nvSpPr>
            <p:spPr>
              <a:xfrm>
                <a:off x="3202451" y="3564569"/>
                <a:ext cx="1213409" cy="276999"/>
              </a:xfrm>
              <a:prstGeom prst="rect">
                <a:avLst/>
              </a:prstGeom>
              <a:blipFill>
                <a:blip r:embed="rId2"/>
                <a:stretch>
                  <a:fillRect l="-4020" r="-5025"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391DC40-B22C-4779-8F0C-57EE0F50FBDC}"/>
                  </a:ext>
                </a:extLst>
              </p:cNvPr>
              <p:cNvSpPr txBox="1"/>
              <p:nvPr/>
            </p:nvSpPr>
            <p:spPr>
              <a:xfrm>
                <a:off x="3202451" y="6314953"/>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=0.28</m:t>
                      </m:r>
                    </m:oMath>
                  </m:oMathPara>
                </a14:m>
                <a:endParaRPr lang="es-CO" dirty="0"/>
              </a:p>
            </p:txBody>
          </p:sp>
        </mc:Choice>
        <mc:Fallback xmlns="">
          <p:sp>
            <p:nvSpPr>
              <p:cNvPr id="25" name="TextBox 24">
                <a:extLst>
                  <a:ext uri="{FF2B5EF4-FFF2-40B4-BE49-F238E27FC236}">
                    <a16:creationId xmlns:a16="http://schemas.microsoft.com/office/drawing/2014/main" id="{4391DC40-B22C-4779-8F0C-57EE0F50FBDC}"/>
                  </a:ext>
                </a:extLst>
              </p:cNvPr>
              <p:cNvSpPr txBox="1">
                <a:spLocks noRot="1" noChangeAspect="1" noMove="1" noResize="1" noEditPoints="1" noAdjustHandles="1" noChangeArrowheads="1" noChangeShapeType="1" noTextEdit="1"/>
              </p:cNvSpPr>
              <p:nvPr/>
            </p:nvSpPr>
            <p:spPr>
              <a:xfrm>
                <a:off x="3202451" y="6314953"/>
                <a:ext cx="1213409" cy="276999"/>
              </a:xfrm>
              <a:prstGeom prst="rect">
                <a:avLst/>
              </a:prstGeom>
              <a:blipFill>
                <a:blip r:embed="rId3"/>
                <a:stretch>
                  <a:fillRect l="-4020" r="-5025" b="-15556"/>
                </a:stretch>
              </a:blipFill>
            </p:spPr>
            <p:txBody>
              <a:bodyPr/>
              <a:lstStyle/>
              <a:p>
                <a:r>
                  <a:rPr lang="es-CO">
                    <a:noFill/>
                  </a:rPr>
                  <a:t> </a:t>
                </a:r>
              </a:p>
            </p:txBody>
          </p:sp>
        </mc:Fallback>
      </mc:AlternateContent>
      <p:pic>
        <p:nvPicPr>
          <p:cNvPr id="3" name="Picture 2">
            <a:extLst>
              <a:ext uri="{FF2B5EF4-FFF2-40B4-BE49-F238E27FC236}">
                <a16:creationId xmlns:a16="http://schemas.microsoft.com/office/drawing/2014/main" xmlns="" id="{0332F8B5-6D12-4124-8022-8FCD7CDEEF40}"/>
              </a:ext>
            </a:extLst>
          </p:cNvPr>
          <p:cNvPicPr>
            <a:picLocks noChangeAspect="1"/>
          </p:cNvPicPr>
          <p:nvPr/>
        </p:nvPicPr>
        <p:blipFill rotWithShape="1">
          <a:blip r:embed="rId4"/>
          <a:srcRect l="5780" t="14785" r="8922" b="11365"/>
          <a:stretch/>
        </p:blipFill>
        <p:spPr>
          <a:xfrm>
            <a:off x="2032363" y="1280186"/>
            <a:ext cx="3496371" cy="2339140"/>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xmlns="" id="{BDFD98E1-EB9E-48E6-994C-9B3292FD0BEE}"/>
                  </a:ext>
                </a:extLst>
              </p:cNvPr>
              <p:cNvSpPr txBox="1"/>
              <p:nvPr/>
            </p:nvSpPr>
            <p:spPr>
              <a:xfrm>
                <a:off x="7916709" y="6314954"/>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=0.30</m:t>
                      </m:r>
                    </m:oMath>
                  </m:oMathPara>
                </a14:m>
                <a:endParaRPr lang="es-CO" dirty="0"/>
              </a:p>
            </p:txBody>
          </p:sp>
        </mc:Choice>
        <mc:Fallback xmlns="">
          <p:sp>
            <p:nvSpPr>
              <p:cNvPr id="27" name="TextBox 26">
                <a:extLst>
                  <a:ext uri="{FF2B5EF4-FFF2-40B4-BE49-F238E27FC236}">
                    <a16:creationId xmlns:a16="http://schemas.microsoft.com/office/drawing/2014/main" id="{BDFD98E1-EB9E-48E6-994C-9B3292FD0BEE}"/>
                  </a:ext>
                </a:extLst>
              </p:cNvPr>
              <p:cNvSpPr txBox="1">
                <a:spLocks noRot="1" noChangeAspect="1" noMove="1" noResize="1" noEditPoints="1" noAdjustHandles="1" noChangeArrowheads="1" noChangeShapeType="1" noTextEdit="1"/>
              </p:cNvSpPr>
              <p:nvPr/>
            </p:nvSpPr>
            <p:spPr>
              <a:xfrm>
                <a:off x="7916709" y="6314954"/>
                <a:ext cx="1213409" cy="276999"/>
              </a:xfrm>
              <a:prstGeom prst="rect">
                <a:avLst/>
              </a:prstGeom>
              <a:blipFill>
                <a:blip r:embed="rId5"/>
                <a:stretch>
                  <a:fillRect l="-4523" r="-4523" b="-15556"/>
                </a:stretch>
              </a:blipFill>
            </p:spPr>
            <p:txBody>
              <a:bodyPr/>
              <a:lstStyle/>
              <a:p>
                <a:r>
                  <a:rPr lang="es-CO">
                    <a:noFill/>
                  </a:rPr>
                  <a:t> </a:t>
                </a:r>
              </a:p>
            </p:txBody>
          </p:sp>
        </mc:Fallback>
      </mc:AlternateContent>
      <p:pic>
        <p:nvPicPr>
          <p:cNvPr id="18" name="Picture 17">
            <a:extLst>
              <a:ext uri="{FF2B5EF4-FFF2-40B4-BE49-F238E27FC236}">
                <a16:creationId xmlns:a16="http://schemas.microsoft.com/office/drawing/2014/main" xmlns="" id="{BA9A2AE5-8BE2-493C-AECB-6E4350A32A99}"/>
              </a:ext>
            </a:extLst>
          </p:cNvPr>
          <p:cNvPicPr>
            <a:picLocks noChangeAspect="1"/>
          </p:cNvPicPr>
          <p:nvPr/>
        </p:nvPicPr>
        <p:blipFill rotWithShape="1">
          <a:blip r:embed="rId6"/>
          <a:srcRect l="6678" t="12673" r="9259" b="11510"/>
          <a:stretch/>
        </p:blipFill>
        <p:spPr>
          <a:xfrm>
            <a:off x="6750250" y="3891446"/>
            <a:ext cx="3546325" cy="2471539"/>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xmlns="" id="{83A6CC74-1C14-44B4-BDEE-C1C8545542B2}"/>
                  </a:ext>
                </a:extLst>
              </p:cNvPr>
              <p:cNvSpPr txBox="1"/>
              <p:nvPr/>
            </p:nvSpPr>
            <p:spPr>
              <a:xfrm>
                <a:off x="7916709" y="3564569"/>
                <a:ext cx="12134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ea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𝑈</m:t>
                          </m:r>
                        </m:e>
                        <m:sub>
                          <m:r>
                            <a:rPr lang="es-CO" b="0" i="1" smtClean="0">
                              <a:latin typeface="Cambria Math" panose="02040503050406030204" pitchFamily="18" charset="0"/>
                              <a:ea typeface="Cambria Math" panose="02040503050406030204" pitchFamily="18" charset="0"/>
                            </a:rPr>
                            <m:t>𝑒𝑛𝑡</m:t>
                          </m:r>
                        </m:sub>
                      </m:sSub>
                      <m:r>
                        <a:rPr lang="es-CO" b="0" i="1" smtClean="0">
                          <a:latin typeface="Cambria Math" panose="02040503050406030204" pitchFamily="18" charset="0"/>
                          <a:ea typeface="Cambria Math" panose="02040503050406030204" pitchFamily="18" charset="0"/>
                        </a:rPr>
                        <m:t>=0.20</m:t>
                      </m:r>
                    </m:oMath>
                  </m:oMathPara>
                </a14:m>
                <a:endParaRPr lang="es-CO" dirty="0"/>
              </a:p>
            </p:txBody>
          </p:sp>
        </mc:Choice>
        <mc:Fallback xmlns="">
          <p:sp>
            <p:nvSpPr>
              <p:cNvPr id="32" name="TextBox 31">
                <a:extLst>
                  <a:ext uri="{FF2B5EF4-FFF2-40B4-BE49-F238E27FC236}">
                    <a16:creationId xmlns:a16="http://schemas.microsoft.com/office/drawing/2014/main" id="{83A6CC74-1C14-44B4-BDEE-C1C8545542B2}"/>
                  </a:ext>
                </a:extLst>
              </p:cNvPr>
              <p:cNvSpPr txBox="1">
                <a:spLocks noRot="1" noChangeAspect="1" noMove="1" noResize="1" noEditPoints="1" noAdjustHandles="1" noChangeArrowheads="1" noChangeShapeType="1" noTextEdit="1"/>
              </p:cNvSpPr>
              <p:nvPr/>
            </p:nvSpPr>
            <p:spPr>
              <a:xfrm>
                <a:off x="7916709" y="3564569"/>
                <a:ext cx="1213409" cy="276999"/>
              </a:xfrm>
              <a:prstGeom prst="rect">
                <a:avLst/>
              </a:prstGeom>
              <a:blipFill>
                <a:blip r:embed="rId7"/>
                <a:stretch>
                  <a:fillRect l="-4523" r="-4523" b="-15556"/>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9971FDDD-0A4B-4EF8-BA82-291D943D989A}"/>
                  </a:ext>
                </a:extLst>
              </p:cNvPr>
              <p:cNvSpPr/>
              <p:nvPr/>
            </p:nvSpPr>
            <p:spPr>
              <a:xfrm>
                <a:off x="5612895" y="716163"/>
                <a:ext cx="958980" cy="391261"/>
              </a:xfrm>
              <a:prstGeom prst="rect">
                <a:avLst/>
              </a:prstGeom>
              <a:ln>
                <a:solidFill>
                  <a:srgbClr val="C00000"/>
                </a:solidFill>
                <a:prstDash val="dash"/>
              </a:ln>
            </p:spPr>
            <p:txBody>
              <a:bodyPr wrap="none">
                <a:spAutoFit/>
              </a:bodyPr>
              <a:lstStyle/>
              <a:p>
                <a:pPr/>
                <a14:m>
                  <m:oMathPara xmlns:m="http://schemas.openxmlformats.org/officeDocument/2006/math">
                    <m:oMathParaPr>
                      <m:jc m:val="center"/>
                    </m:oMathParaPr>
                    <m:oMath xmlns:m="http://schemas.openxmlformats.org/officeDocument/2006/math">
                      <m:sSub>
                        <m:sSubPr>
                          <m:ctrlPr>
                            <a:rPr lang="es-CO" b="0" i="1" dirty="0" smtClean="0">
                              <a:latin typeface="Cambria Math" panose="02040503050406030204" pitchFamily="18" charset="0"/>
                              <a:ea typeface="Cambria Math" panose="02040503050406030204" pitchFamily="18" charset="0"/>
                              <a:cs typeface="Calibri Light" panose="020F0302020204030204" pitchFamily="34" charset="0"/>
                            </a:rPr>
                          </m:ctrlPr>
                        </m:sSubPr>
                        <m:e>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𝑗</m:t>
                          </m:r>
                        </m:e>
                        <m: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𝑦</m:t>
                          </m:r>
                        </m:sub>
                      </m:sSub>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𝑣𝑠</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 </m:t>
                      </m:r>
                      <m:r>
                        <a:rPr lang="es-CO" b="0" i="1" dirty="0" smtClean="0">
                          <a:latin typeface="Cambria Math" panose="02040503050406030204" pitchFamily="18" charset="0"/>
                          <a:ea typeface="Cambria Math" panose="02040503050406030204" pitchFamily="18" charset="0"/>
                          <a:cs typeface="Calibri Light" panose="020F0302020204030204" pitchFamily="34" charset="0"/>
                        </a:rPr>
                        <m:t>𝑖</m:t>
                      </m:r>
                      <m:r>
                        <m:rPr>
                          <m:sty m:val="p"/>
                        </m:rPr>
                        <a:rPr lang="es-CO" b="0" i="0" dirty="0" smtClean="0">
                          <a:latin typeface="Cambria Math" panose="02040503050406030204" pitchFamily="18" charset="0"/>
                          <a:ea typeface="Cambria Math" panose="02040503050406030204" pitchFamily="18" charset="0"/>
                          <a:cs typeface="Calibri Light" panose="020F0302020204030204" pitchFamily="34" charset="0"/>
                        </a:rPr>
                        <m:t>y</m:t>
                      </m:r>
                    </m:oMath>
                  </m:oMathPara>
                </a14:m>
                <a:endParaRPr lang="es-CO" dirty="0">
                  <a:latin typeface="Calibri Light" panose="020F0302020204030204" pitchFamily="34" charset="0"/>
                  <a:cs typeface="Calibri Light" panose="020F0302020204030204" pitchFamily="34" charset="0"/>
                </a:endParaRPr>
              </a:p>
            </p:txBody>
          </p:sp>
        </mc:Choice>
        <mc:Fallback xmlns="">
          <p:sp>
            <p:nvSpPr>
              <p:cNvPr id="13" name="Rectangle 12">
                <a:extLst>
                  <a:ext uri="{FF2B5EF4-FFF2-40B4-BE49-F238E27FC236}">
                    <a16:creationId xmlns:a16="http://schemas.microsoft.com/office/drawing/2014/main" id="{9971FDDD-0A4B-4EF8-BA82-291D943D989A}"/>
                  </a:ext>
                </a:extLst>
              </p:cNvPr>
              <p:cNvSpPr>
                <a:spLocks noRot="1" noChangeAspect="1" noMove="1" noResize="1" noEditPoints="1" noAdjustHandles="1" noChangeArrowheads="1" noChangeShapeType="1" noTextEdit="1"/>
              </p:cNvSpPr>
              <p:nvPr/>
            </p:nvSpPr>
            <p:spPr>
              <a:xfrm>
                <a:off x="5612895" y="716163"/>
                <a:ext cx="958980" cy="391261"/>
              </a:xfrm>
              <a:prstGeom prst="rect">
                <a:avLst/>
              </a:prstGeom>
              <a:blipFill>
                <a:blip r:embed="rId8"/>
                <a:stretch>
                  <a:fillRect b="-5970"/>
                </a:stretch>
              </a:blipFill>
              <a:ln>
                <a:solidFill>
                  <a:srgbClr val="C00000"/>
                </a:solidFill>
                <a:prstDash val="dash"/>
              </a:ln>
            </p:spPr>
            <p:txBody>
              <a:bodyPr/>
              <a:lstStyle/>
              <a:p>
                <a:r>
                  <a:rPr lang="es-CO">
                    <a:noFill/>
                  </a:rPr>
                  <a:t> </a:t>
                </a:r>
              </a:p>
            </p:txBody>
          </p:sp>
        </mc:Fallback>
      </mc:AlternateContent>
      <p:pic>
        <p:nvPicPr>
          <p:cNvPr id="7" name="Picture 6">
            <a:extLst>
              <a:ext uri="{FF2B5EF4-FFF2-40B4-BE49-F238E27FC236}">
                <a16:creationId xmlns:a16="http://schemas.microsoft.com/office/drawing/2014/main" xmlns="" id="{CDAB24DD-9ADC-40B0-BE95-A095393D1A55}"/>
              </a:ext>
            </a:extLst>
          </p:cNvPr>
          <p:cNvPicPr>
            <a:picLocks noChangeAspect="1"/>
          </p:cNvPicPr>
          <p:nvPr/>
        </p:nvPicPr>
        <p:blipFill rotWithShape="1">
          <a:blip r:embed="rId9"/>
          <a:srcRect l="6453" t="14561" r="8922" b="11511"/>
          <a:stretch/>
        </p:blipFill>
        <p:spPr>
          <a:xfrm>
            <a:off x="6832600" y="1280187"/>
            <a:ext cx="3463975" cy="2338414"/>
          </a:xfrm>
          <a:prstGeom prst="rect">
            <a:avLst/>
          </a:prstGeom>
        </p:spPr>
      </p:pic>
      <p:pic>
        <p:nvPicPr>
          <p:cNvPr id="9" name="Picture 8">
            <a:extLst>
              <a:ext uri="{FF2B5EF4-FFF2-40B4-BE49-F238E27FC236}">
                <a16:creationId xmlns:a16="http://schemas.microsoft.com/office/drawing/2014/main" xmlns="" id="{42619CA2-8DAC-4CAF-B6AB-8CFF06AF62EA}"/>
              </a:ext>
            </a:extLst>
          </p:cNvPr>
          <p:cNvPicPr>
            <a:picLocks noChangeAspect="1"/>
          </p:cNvPicPr>
          <p:nvPr/>
        </p:nvPicPr>
        <p:blipFill rotWithShape="1">
          <a:blip r:embed="rId10">
            <a:biLevel thresh="50000"/>
          </a:blip>
          <a:srcRect l="6229" t="14854" r="8810" b="11510"/>
          <a:stretch/>
        </p:blipFill>
        <p:spPr>
          <a:xfrm>
            <a:off x="2032364" y="3970867"/>
            <a:ext cx="3574722" cy="2394055"/>
          </a:xfrm>
          <a:prstGeom prst="rect">
            <a:avLst/>
          </a:prstGeom>
        </p:spPr>
      </p:pic>
    </p:spTree>
    <p:extLst>
      <p:ext uri="{BB962C8B-B14F-4D97-AF65-F5344CB8AC3E}">
        <p14:creationId xmlns:p14="http://schemas.microsoft.com/office/powerpoint/2010/main" val="335529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99209"/>
            <a:ext cx="9875520" cy="1356360"/>
          </a:xfrm>
        </p:spPr>
        <p:txBody>
          <a:bodyPr/>
          <a:lstStyle/>
          <a:p>
            <a:r>
              <a:rPr lang="en-US" dirty="0" err="1"/>
              <a:t>Introducción</a:t>
            </a:r>
            <a:endParaRPr lang="es-CO" dirty="0"/>
          </a:p>
        </p:txBody>
      </p:sp>
      <p:sp>
        <p:nvSpPr>
          <p:cNvPr id="3" name="Content Placeholder 2"/>
          <p:cNvSpPr>
            <a:spLocks noGrp="1"/>
          </p:cNvSpPr>
          <p:nvPr>
            <p:ph idx="1"/>
          </p:nvPr>
        </p:nvSpPr>
        <p:spPr>
          <a:xfrm>
            <a:off x="8110814" y="2548616"/>
            <a:ext cx="3403853" cy="2696792"/>
          </a:xfrm>
        </p:spPr>
        <p:txBody>
          <a:bodyPr>
            <a:normAutofit fontScale="92500" lnSpcReduction="10000"/>
          </a:bodyPr>
          <a:lstStyle/>
          <a:p>
            <a:r>
              <a:rPr lang="en-US" sz="2000" dirty="0">
                <a:solidFill>
                  <a:schemeClr val="tx1"/>
                </a:solidFill>
                <a:latin typeface="Calibri Light" panose="020F0302020204030204" pitchFamily="34" charset="0"/>
                <a:cs typeface="Calibri Light" panose="020F0302020204030204" pitchFamily="34" charset="0"/>
              </a:rPr>
              <a:t>Se simul</a:t>
            </a:r>
            <a:r>
              <a:rPr lang="es-CO" sz="2000" dirty="0">
                <a:solidFill>
                  <a:schemeClr val="tx1"/>
                </a:solidFill>
                <a:latin typeface="Calibri Light" panose="020F0302020204030204" pitchFamily="34" charset="0"/>
                <a:cs typeface="Calibri Light" panose="020F0302020204030204" pitchFamily="34" charset="0"/>
              </a:rPr>
              <a:t>ó las fuerzas de sustentación que experimenta un perfil de ala de un avión durante su vuelo debido a su interacción con el aire, utilizando </a:t>
            </a:r>
            <a:r>
              <a:rPr lang="es-CO" sz="2000" dirty="0" err="1">
                <a:solidFill>
                  <a:schemeClr val="tx1"/>
                </a:solidFill>
                <a:latin typeface="Calibri Light" panose="020F0302020204030204" pitchFamily="34" charset="0"/>
                <a:cs typeface="Calibri Light" panose="020F0302020204030204" pitchFamily="34" charset="0"/>
              </a:rPr>
              <a:t>Lattice</a:t>
            </a:r>
            <a:r>
              <a:rPr lang="es-CO" sz="2000" dirty="0">
                <a:solidFill>
                  <a:schemeClr val="tx1"/>
                </a:solidFill>
                <a:latin typeface="Calibri Light" panose="020F0302020204030204" pitchFamily="34" charset="0"/>
                <a:cs typeface="Calibri Light" panose="020F0302020204030204" pitchFamily="34" charset="0"/>
              </a:rPr>
              <a:t> </a:t>
            </a:r>
            <a:r>
              <a:rPr lang="es-CO" sz="2000" dirty="0" err="1">
                <a:solidFill>
                  <a:schemeClr val="tx1"/>
                </a:solidFill>
                <a:latin typeface="Calibri Light" panose="020F0302020204030204" pitchFamily="34" charset="0"/>
                <a:cs typeface="Calibri Light" panose="020F0302020204030204" pitchFamily="34" charset="0"/>
              </a:rPr>
              <a:t>Boltzmann</a:t>
            </a:r>
            <a:r>
              <a:rPr lang="es-CO" sz="2000" dirty="0">
                <a:solidFill>
                  <a:schemeClr val="tx1"/>
                </a:solidFill>
                <a:latin typeface="Calibri Light" panose="020F0302020204030204" pitchFamily="34" charset="0"/>
                <a:cs typeface="Calibri Light" panose="020F0302020204030204" pitchFamily="34" charset="0"/>
              </a:rPr>
              <a:t> </a:t>
            </a:r>
          </a:p>
          <a:p>
            <a:r>
              <a:rPr lang="es-CO" sz="2000" dirty="0">
                <a:solidFill>
                  <a:schemeClr val="tx1"/>
                </a:solidFill>
                <a:latin typeface="Calibri Light" panose="020F0302020204030204" pitchFamily="34" charset="0"/>
                <a:cs typeface="Calibri Light" panose="020F0302020204030204" pitchFamily="34" charset="0"/>
              </a:rPr>
              <a:t>Se hizo un análisis de cómo varían las cantidades macroscópicas al modificar las condiciones iniciales </a:t>
            </a:r>
          </a:p>
        </p:txBody>
      </p:sp>
      <p:pic>
        <p:nvPicPr>
          <p:cNvPr id="1026" name="Picture 2" descr="https://i.ytimg.com/vi/q-7qe4FBajo/maxresdefault.jpg">
            <a:extLst>
              <a:ext uri="{FF2B5EF4-FFF2-40B4-BE49-F238E27FC236}">
                <a16:creationId xmlns:a16="http://schemas.microsoft.com/office/drawing/2014/main" xmlns="" id="{69D9AE4A-ABF6-4F63-B90A-E08D0FFDC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68835"/>
            <a:ext cx="6519081" cy="3256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35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Conclusiones</a:t>
            </a:r>
            <a:endParaRPr lang="es-CO" dirty="0"/>
          </a:p>
        </p:txBody>
      </p:sp>
      <p:sp>
        <p:nvSpPr>
          <p:cNvPr id="4" name="Marcador de contenido 3"/>
          <p:cNvSpPr>
            <a:spLocks noGrp="1"/>
          </p:cNvSpPr>
          <p:nvPr>
            <p:ph idx="1"/>
          </p:nvPr>
        </p:nvSpPr>
        <p:spPr>
          <a:xfrm>
            <a:off x="1143000" y="2057400"/>
            <a:ext cx="10100256" cy="4163096"/>
          </a:xfrm>
        </p:spPr>
        <p:txBody>
          <a:bodyPr>
            <a:normAutofit fontScale="70000" lnSpcReduction="20000"/>
          </a:bodyPr>
          <a:lstStyle/>
          <a:p>
            <a:pPr lvl="0" algn="just"/>
            <a:r>
              <a:rPr lang="es-CO" sz="2600" dirty="0">
                <a:solidFill>
                  <a:schemeClr val="tx1"/>
                </a:solidFill>
              </a:rPr>
              <a:t>A partir de los resultados obtenidos es posible concluir que se lograron identificar  satisfactoriamente los límites de ciertas condiciones iniciales los cuales de ser sobrepasados causan que la simulación colapse ,entre ellos se encuentra un valor de 0.28 para la velocidad de entrada del Sistema y un valor de 0.51 para el parámetro Tau asociado directamente al método LB. La inestabilidad del Sistema asociada a este último parámetro es mencionada en numerosas bibliografías, permitiendo así una correcta comparación de estos hechos.</a:t>
            </a:r>
          </a:p>
          <a:p>
            <a:pPr lvl="0" algn="just"/>
            <a:r>
              <a:rPr lang="es-CO" sz="2600" dirty="0">
                <a:solidFill>
                  <a:schemeClr val="tx1"/>
                </a:solidFill>
              </a:rPr>
              <a:t>Adicionalmente se concluye que no existe un límite para el parámetro rho inicial, no obstante se observan cambios significativos en el Sistema proporcionales al crecimiento de dicha condición inicial, la consecuencia que más destaca es la creación de dos zonas dentro del espacio de simulación las cuales parecen presentar distintas velocidades.</a:t>
            </a:r>
          </a:p>
          <a:p>
            <a:pPr lvl="0" algn="just"/>
            <a:r>
              <a:rPr lang="es-CO" sz="2600" dirty="0">
                <a:solidFill>
                  <a:schemeClr val="tx1"/>
                </a:solidFill>
              </a:rPr>
              <a:t>No fue posible identificar una tendencia específica en los observables del Sistema a medida de que los parámetros asociados a las condiciones iniciales se acercaban al límite de inestabilidad.  Esto pudo ser ocasionado por la falta de mediciones más detalladas de dichos observables.</a:t>
            </a:r>
          </a:p>
          <a:p>
            <a:pPr lvl="0" algn="just"/>
            <a:r>
              <a:rPr lang="es-CO" sz="2600" dirty="0">
                <a:solidFill>
                  <a:schemeClr val="tx1"/>
                </a:solidFill>
              </a:rPr>
              <a:t>Finalmente se propone continuar trabajando en esta temática con el objetivo de que en un futuro se logre implementar satisfactoriamente el método de MRT-LB y así poder realizar simulaciones sin estar sujetos a las diversas restricciones que presenta el método LB convencional</a:t>
            </a:r>
            <a:r>
              <a:rPr lang="es-CO" sz="2600" dirty="0" smtClean="0">
                <a:solidFill>
                  <a:schemeClr val="tx1"/>
                </a:solidFill>
              </a:rPr>
              <a:t>.</a:t>
            </a:r>
            <a:endParaRPr lang="es-CO" sz="2600" dirty="0"/>
          </a:p>
          <a:p>
            <a:endParaRPr lang="es-CO" dirty="0"/>
          </a:p>
        </p:txBody>
      </p:sp>
    </p:spTree>
    <p:extLst>
      <p:ext uri="{BB962C8B-B14F-4D97-AF65-F5344CB8AC3E}">
        <p14:creationId xmlns:p14="http://schemas.microsoft.com/office/powerpoint/2010/main" val="3443700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O" dirty="0" smtClean="0"/>
              <a:t>Referencias</a:t>
            </a:r>
            <a:endParaRPr lang="es-CO" dirty="0"/>
          </a:p>
        </p:txBody>
      </p:sp>
      <p:sp>
        <p:nvSpPr>
          <p:cNvPr id="3" name="Content Placeholder 2"/>
          <p:cNvSpPr>
            <a:spLocks noGrp="1"/>
          </p:cNvSpPr>
          <p:nvPr>
            <p:ph idx="1"/>
          </p:nvPr>
        </p:nvSpPr>
        <p:spPr>
          <a:xfrm>
            <a:off x="1143000" y="2047009"/>
            <a:ext cx="9872871" cy="4038600"/>
          </a:xfrm>
        </p:spPr>
        <p:txBody>
          <a:bodyPr>
            <a:normAutofit lnSpcReduction="10000"/>
          </a:bodyPr>
          <a:lstStyle/>
          <a:p>
            <a:pPr marL="502920" indent="-457200">
              <a:buFont typeface="+mj-lt"/>
              <a:buAutoNum type="arabicPeriod"/>
            </a:pPr>
            <a:r>
              <a:rPr lang="en-US" sz="2400" dirty="0" err="1">
                <a:solidFill>
                  <a:schemeClr val="tx1"/>
                </a:solidFill>
                <a:latin typeface="Calibri Light" panose="020F0302020204030204" pitchFamily="34" charset="0"/>
                <a:cs typeface="Calibri Light" panose="020F0302020204030204" pitchFamily="34" charset="0"/>
              </a:rPr>
              <a:t>Lallemand</a:t>
            </a:r>
            <a:r>
              <a:rPr lang="en-US" sz="2400" dirty="0">
                <a:solidFill>
                  <a:schemeClr val="tx1"/>
                </a:solidFill>
                <a:latin typeface="Calibri Light" panose="020F0302020204030204" pitchFamily="34" charset="0"/>
                <a:cs typeface="Calibri Light" panose="020F0302020204030204" pitchFamily="34" charset="0"/>
              </a:rPr>
              <a:t> P., Luo L.-S., Theory of the lattice Boltzmann method: Dispersion, dissipation, isotropy, Galilean invariance, and stability. Phys. </a:t>
            </a:r>
            <a:r>
              <a:rPr lang="es-CO" sz="2400" dirty="0">
                <a:solidFill>
                  <a:schemeClr val="tx1"/>
                </a:solidFill>
                <a:latin typeface="Calibri Light" panose="020F0302020204030204" pitchFamily="34" charset="0"/>
                <a:cs typeface="Calibri Light" panose="020F0302020204030204" pitchFamily="34" charset="0"/>
              </a:rPr>
              <a:t>Rev. E, 2000, 61, 6546-6562.</a:t>
            </a:r>
          </a:p>
          <a:p>
            <a:pPr marL="502920" indent="-457200">
              <a:buFont typeface="+mj-lt"/>
              <a:buAutoNum type="arabicPeriod"/>
            </a:pPr>
            <a:endParaRPr lang="es-CO" sz="2400" dirty="0">
              <a:solidFill>
                <a:schemeClr val="tx1"/>
              </a:solidFill>
              <a:latin typeface="Calibri Light" panose="020F0302020204030204" pitchFamily="34" charset="0"/>
              <a:cs typeface="Calibri Light" panose="020F0302020204030204" pitchFamily="34" charset="0"/>
            </a:endParaRPr>
          </a:p>
          <a:p>
            <a:pPr marL="502920" indent="-457200">
              <a:buFont typeface="+mj-lt"/>
              <a:buAutoNum type="arabicPeriod"/>
            </a:pPr>
            <a:r>
              <a:rPr lang="en-US" sz="2400" dirty="0">
                <a:solidFill>
                  <a:schemeClr val="tx1"/>
                </a:solidFill>
                <a:latin typeface="Calibri Light" panose="020F0302020204030204" pitchFamily="34" charset="0"/>
                <a:cs typeface="Calibri Light" panose="020F0302020204030204" pitchFamily="34" charset="0"/>
              </a:rPr>
              <a:t>Luo L.-S., Theory of the lattice Boltzmann Equation. 9-13 de </a:t>
            </a:r>
            <a:r>
              <a:rPr lang="en-US" sz="2400" dirty="0" err="1">
                <a:solidFill>
                  <a:schemeClr val="tx1"/>
                </a:solidFill>
                <a:latin typeface="Calibri Light" panose="020F0302020204030204" pitchFamily="34" charset="0"/>
                <a:cs typeface="Calibri Light" panose="020F0302020204030204" pitchFamily="34" charset="0"/>
              </a:rPr>
              <a:t>octubre</a:t>
            </a:r>
            <a:r>
              <a:rPr lang="en-US" sz="2400" dirty="0">
                <a:solidFill>
                  <a:schemeClr val="tx1"/>
                </a:solidFill>
                <a:latin typeface="Calibri Light" panose="020F0302020204030204" pitchFamily="34" charset="0"/>
                <a:cs typeface="Calibri Light" panose="020F0302020204030204" pitchFamily="34" charset="0"/>
              </a:rPr>
              <a:t> de 2000. China Center of Advanced Science and Technology, </a:t>
            </a:r>
            <a:r>
              <a:rPr lang="en-US" sz="2400" dirty="0" err="1">
                <a:solidFill>
                  <a:schemeClr val="tx1"/>
                </a:solidFill>
                <a:latin typeface="Calibri Light" panose="020F0302020204030204" pitchFamily="34" charset="0"/>
                <a:cs typeface="Calibri Light" panose="020F0302020204030204" pitchFamily="34" charset="0"/>
              </a:rPr>
              <a:t>Pekín</a:t>
            </a:r>
            <a:r>
              <a:rPr lang="en-US" sz="2400" dirty="0">
                <a:solidFill>
                  <a:schemeClr val="tx1"/>
                </a:solidFill>
                <a:latin typeface="Calibri Light" panose="020F0302020204030204" pitchFamily="34" charset="0"/>
                <a:cs typeface="Calibri Light" panose="020F0302020204030204" pitchFamily="34" charset="0"/>
              </a:rPr>
              <a:t>, China.</a:t>
            </a:r>
          </a:p>
          <a:p>
            <a:pPr marL="502920" indent="-457200">
              <a:buFont typeface="+mj-lt"/>
              <a:buAutoNum type="arabicPeriod"/>
            </a:pPr>
            <a:endParaRPr lang="en-US" sz="2400" dirty="0">
              <a:solidFill>
                <a:schemeClr val="tx1"/>
              </a:solidFill>
              <a:latin typeface="Calibri Light" panose="020F0302020204030204" pitchFamily="34" charset="0"/>
              <a:cs typeface="Calibri Light" panose="020F0302020204030204" pitchFamily="34" charset="0"/>
            </a:endParaRPr>
          </a:p>
          <a:p>
            <a:pPr marL="502920" indent="-457200">
              <a:buFont typeface="+mj-lt"/>
              <a:buAutoNum type="arabicPeriod"/>
            </a:pPr>
            <a:r>
              <a:rPr lang="es-CO" sz="2400" dirty="0">
                <a:solidFill>
                  <a:schemeClr val="tx1"/>
                </a:solidFill>
                <a:latin typeface="Calibri Light" panose="020F0302020204030204" pitchFamily="34" charset="0"/>
                <a:cs typeface="Calibri Light" panose="020F0302020204030204" pitchFamily="34" charset="0"/>
              </a:rPr>
              <a:t>Pulido Piñeros, J. I., Implementación de GLBE para dinámica de fluidos bidimensional. Presentación clase de Métodos de Simulación Física, 2005. Departamento de Física, Universidad Nacional de Colombia</a:t>
            </a:r>
          </a:p>
        </p:txBody>
      </p:sp>
    </p:spTree>
    <p:extLst>
      <p:ext uri="{BB962C8B-B14F-4D97-AF65-F5344CB8AC3E}">
        <p14:creationId xmlns:p14="http://schemas.microsoft.com/office/powerpoint/2010/main" val="49780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Introducción</a:t>
            </a:r>
            <a:endParaRPr lang="es-CO" dirty="0"/>
          </a:p>
        </p:txBody>
      </p:sp>
      <p:sp>
        <p:nvSpPr>
          <p:cNvPr id="3" name="Content Placeholder 2"/>
          <p:cNvSpPr>
            <a:spLocks noGrp="1"/>
          </p:cNvSpPr>
          <p:nvPr>
            <p:ph idx="1"/>
          </p:nvPr>
        </p:nvSpPr>
        <p:spPr>
          <a:xfrm>
            <a:off x="1143000" y="2361450"/>
            <a:ext cx="4521200" cy="2872124"/>
          </a:xfrm>
        </p:spPr>
        <p:txBody>
          <a:bodyPr>
            <a:normAutofit/>
          </a:bodyPr>
          <a:lstStyle/>
          <a:p>
            <a:r>
              <a:rPr lang="en-US" sz="1900" dirty="0" smtClean="0">
                <a:solidFill>
                  <a:schemeClr val="tx1"/>
                </a:solidFill>
                <a:latin typeface="Calibri Light" panose="020F0302020204030204" pitchFamily="34" charset="0"/>
                <a:cs typeface="Calibri Light" panose="020F0302020204030204" pitchFamily="34" charset="0"/>
              </a:rPr>
              <a:t>Este </a:t>
            </a:r>
            <a:r>
              <a:rPr lang="en-US" sz="1900" dirty="0" err="1" smtClean="0">
                <a:solidFill>
                  <a:schemeClr val="tx1"/>
                </a:solidFill>
                <a:latin typeface="Calibri Light" panose="020F0302020204030204" pitchFamily="34" charset="0"/>
                <a:cs typeface="Calibri Light" panose="020F0302020204030204" pitchFamily="34" charset="0"/>
              </a:rPr>
              <a:t>tipo</a:t>
            </a:r>
            <a:r>
              <a:rPr lang="en-US" sz="1900" dirty="0" smtClean="0">
                <a:solidFill>
                  <a:schemeClr val="tx1"/>
                </a:solidFill>
                <a:latin typeface="Calibri Light" panose="020F0302020204030204" pitchFamily="34" charset="0"/>
                <a:cs typeface="Calibri Light" panose="020F0302020204030204" pitchFamily="34" charset="0"/>
              </a:rPr>
              <a:t> de </a:t>
            </a:r>
            <a:r>
              <a:rPr lang="en-US" sz="1900" dirty="0" err="1" smtClean="0">
                <a:solidFill>
                  <a:schemeClr val="tx1"/>
                </a:solidFill>
                <a:latin typeface="Calibri Light" panose="020F0302020204030204" pitchFamily="34" charset="0"/>
                <a:cs typeface="Calibri Light" panose="020F0302020204030204" pitchFamily="34" charset="0"/>
              </a:rPr>
              <a:t>simulaciones</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es</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importante</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porque</a:t>
            </a:r>
            <a:r>
              <a:rPr lang="en-US" sz="1900" dirty="0" smtClean="0">
                <a:solidFill>
                  <a:schemeClr val="tx1"/>
                </a:solidFill>
                <a:latin typeface="Calibri Light" panose="020F0302020204030204" pitchFamily="34" charset="0"/>
                <a:cs typeface="Calibri Light" panose="020F0302020204030204" pitchFamily="34" charset="0"/>
              </a:rPr>
              <a:t> los </a:t>
            </a:r>
            <a:r>
              <a:rPr lang="en-US" sz="1900" dirty="0" err="1" smtClean="0">
                <a:solidFill>
                  <a:schemeClr val="tx1"/>
                </a:solidFill>
                <a:latin typeface="Calibri Light" panose="020F0302020204030204" pitchFamily="34" charset="0"/>
                <a:cs typeface="Calibri Light" panose="020F0302020204030204" pitchFamily="34" charset="0"/>
              </a:rPr>
              <a:t>aviones</a:t>
            </a:r>
            <a:r>
              <a:rPr lang="en-US" sz="1900" dirty="0" smtClean="0">
                <a:solidFill>
                  <a:schemeClr val="tx1"/>
                </a:solidFill>
                <a:latin typeface="Calibri Light" panose="020F0302020204030204" pitchFamily="34" charset="0"/>
                <a:cs typeface="Calibri Light" panose="020F0302020204030204" pitchFamily="34" charset="0"/>
              </a:rPr>
              <a:t> son </a:t>
            </a:r>
            <a:r>
              <a:rPr lang="en-US" sz="1900" dirty="0" err="1" smtClean="0">
                <a:solidFill>
                  <a:schemeClr val="tx1"/>
                </a:solidFill>
                <a:latin typeface="Calibri Light" panose="020F0302020204030204" pitchFamily="34" charset="0"/>
                <a:cs typeface="Calibri Light" panose="020F0302020204030204" pitchFamily="34" charset="0"/>
              </a:rPr>
              <a:t>cada</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vez</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más</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comúnes</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como</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métodos</a:t>
            </a:r>
            <a:r>
              <a:rPr lang="en-US" sz="1900" dirty="0" smtClean="0">
                <a:solidFill>
                  <a:schemeClr val="tx1"/>
                </a:solidFill>
                <a:latin typeface="Calibri Light" panose="020F0302020204030204" pitchFamily="34" charset="0"/>
                <a:cs typeface="Calibri Light" panose="020F0302020204030204" pitchFamily="34" charset="0"/>
              </a:rPr>
              <a:t> de </a:t>
            </a:r>
            <a:r>
              <a:rPr lang="en-US" sz="1900" dirty="0" err="1" smtClean="0">
                <a:solidFill>
                  <a:schemeClr val="tx1"/>
                </a:solidFill>
                <a:latin typeface="Calibri Light" panose="020F0302020204030204" pitchFamily="34" charset="0"/>
                <a:cs typeface="Calibri Light" panose="020F0302020204030204" pitchFamily="34" charset="0"/>
              </a:rPr>
              <a:t>transporte</a:t>
            </a:r>
            <a:endParaRPr lang="en-US" sz="1900" dirty="0" smtClean="0">
              <a:solidFill>
                <a:schemeClr val="tx1"/>
              </a:solidFill>
              <a:latin typeface="Calibri Light" panose="020F0302020204030204" pitchFamily="34" charset="0"/>
              <a:cs typeface="Calibri Light" panose="020F0302020204030204" pitchFamily="34" charset="0"/>
            </a:endParaRPr>
          </a:p>
          <a:p>
            <a:r>
              <a:rPr lang="en-US" sz="1900" dirty="0" err="1" smtClean="0">
                <a:solidFill>
                  <a:schemeClr val="tx1"/>
                </a:solidFill>
                <a:latin typeface="Calibri Light" panose="020F0302020204030204" pitchFamily="34" charset="0"/>
                <a:cs typeface="Calibri Light" panose="020F0302020204030204" pitchFamily="34" charset="0"/>
              </a:rPr>
              <a:t>Cada</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día</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viaja</a:t>
            </a:r>
            <a:r>
              <a:rPr lang="en-US" sz="1900" dirty="0" smtClean="0">
                <a:solidFill>
                  <a:schemeClr val="tx1"/>
                </a:solidFill>
                <a:latin typeface="Calibri Light" panose="020F0302020204030204" pitchFamily="34" charset="0"/>
                <a:cs typeface="Calibri Light" panose="020F0302020204030204" pitchFamily="34" charset="0"/>
              </a:rPr>
              <a:t> en </a:t>
            </a:r>
            <a:r>
              <a:rPr lang="en-US" sz="1900" dirty="0" err="1" smtClean="0">
                <a:solidFill>
                  <a:schemeClr val="tx1"/>
                </a:solidFill>
                <a:latin typeface="Calibri Light" panose="020F0302020204030204" pitchFamily="34" charset="0"/>
                <a:cs typeface="Calibri Light" panose="020F0302020204030204" pitchFamily="34" charset="0"/>
              </a:rPr>
              <a:t>avión</a:t>
            </a:r>
            <a:r>
              <a:rPr lang="en-US" sz="1900" dirty="0" smtClean="0">
                <a:solidFill>
                  <a:schemeClr val="tx1"/>
                </a:solidFill>
                <a:latin typeface="Calibri Light" panose="020F0302020204030204" pitchFamily="34" charset="0"/>
                <a:cs typeface="Calibri Light" panose="020F0302020204030204" pitchFamily="34" charset="0"/>
              </a:rPr>
              <a:t> un </a:t>
            </a:r>
            <a:r>
              <a:rPr lang="en-US" sz="1900" dirty="0" err="1" smtClean="0">
                <a:solidFill>
                  <a:schemeClr val="tx1"/>
                </a:solidFill>
                <a:latin typeface="Calibri Light" panose="020F0302020204030204" pitchFamily="34" charset="0"/>
                <a:cs typeface="Calibri Light" panose="020F0302020204030204" pitchFamily="34" charset="0"/>
              </a:rPr>
              <a:t>promedio</a:t>
            </a:r>
            <a:r>
              <a:rPr lang="en-US" sz="1900" dirty="0" smtClean="0">
                <a:solidFill>
                  <a:schemeClr val="tx1"/>
                </a:solidFill>
                <a:latin typeface="Calibri Light" panose="020F0302020204030204" pitchFamily="34" charset="0"/>
                <a:cs typeface="Calibri Light" panose="020F0302020204030204" pitchFamily="34" charset="0"/>
              </a:rPr>
              <a:t> de 8 </a:t>
            </a:r>
            <a:r>
              <a:rPr lang="en-US" sz="1900" dirty="0" err="1" smtClean="0">
                <a:solidFill>
                  <a:schemeClr val="tx1"/>
                </a:solidFill>
                <a:latin typeface="Calibri Light" panose="020F0302020204030204" pitchFamily="34" charset="0"/>
                <a:cs typeface="Calibri Light" panose="020F0302020204030204" pitchFamily="34" charset="0"/>
              </a:rPr>
              <a:t>millones</a:t>
            </a:r>
            <a:r>
              <a:rPr lang="en-US" sz="1900" dirty="0" smtClean="0">
                <a:solidFill>
                  <a:schemeClr val="tx1"/>
                </a:solidFill>
                <a:latin typeface="Calibri Light" panose="020F0302020204030204" pitchFamily="34" charset="0"/>
                <a:cs typeface="Calibri Light" panose="020F0302020204030204" pitchFamily="34" charset="0"/>
              </a:rPr>
              <a:t> de personas</a:t>
            </a:r>
          </a:p>
          <a:p>
            <a:r>
              <a:rPr lang="en-US" sz="1900" dirty="0" smtClean="0">
                <a:solidFill>
                  <a:schemeClr val="tx1"/>
                </a:solidFill>
                <a:latin typeface="Calibri Light" panose="020F0302020204030204" pitchFamily="34" charset="0"/>
                <a:cs typeface="Calibri Light" panose="020F0302020204030204" pitchFamily="34" charset="0"/>
              </a:rPr>
              <a:t>Si se </a:t>
            </a:r>
            <a:r>
              <a:rPr lang="en-US" sz="1900" dirty="0" err="1" smtClean="0">
                <a:solidFill>
                  <a:schemeClr val="tx1"/>
                </a:solidFill>
                <a:latin typeface="Calibri Light" panose="020F0302020204030204" pitchFamily="34" charset="0"/>
                <a:cs typeface="Calibri Light" panose="020F0302020204030204" pitchFamily="34" charset="0"/>
              </a:rPr>
              <a:t>entienden</a:t>
            </a:r>
            <a:r>
              <a:rPr lang="en-US" sz="1900" dirty="0" smtClean="0">
                <a:solidFill>
                  <a:schemeClr val="tx1"/>
                </a:solidFill>
                <a:latin typeface="Calibri Light" panose="020F0302020204030204" pitchFamily="34" charset="0"/>
                <a:cs typeface="Calibri Light" panose="020F0302020204030204" pitchFamily="34" charset="0"/>
              </a:rPr>
              <a:t> los </a:t>
            </a:r>
            <a:r>
              <a:rPr lang="en-US" sz="1900" dirty="0" err="1" smtClean="0">
                <a:solidFill>
                  <a:schemeClr val="tx1"/>
                </a:solidFill>
                <a:latin typeface="Calibri Light" panose="020F0302020204030204" pitchFamily="34" charset="0"/>
                <a:cs typeface="Calibri Light" panose="020F0302020204030204" pitchFamily="34" charset="0"/>
              </a:rPr>
              <a:t>fenómenos</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que</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afectan</a:t>
            </a:r>
            <a:r>
              <a:rPr lang="en-US" sz="1900" dirty="0" smtClean="0">
                <a:solidFill>
                  <a:schemeClr val="tx1"/>
                </a:solidFill>
                <a:latin typeface="Calibri Light" panose="020F0302020204030204" pitchFamily="34" charset="0"/>
                <a:cs typeface="Calibri Light" panose="020F0302020204030204" pitchFamily="34" charset="0"/>
              </a:rPr>
              <a:t> el </a:t>
            </a:r>
            <a:r>
              <a:rPr lang="en-US" sz="1900" dirty="0" err="1" smtClean="0">
                <a:solidFill>
                  <a:schemeClr val="tx1"/>
                </a:solidFill>
                <a:latin typeface="Calibri Light" panose="020F0302020204030204" pitchFamily="34" charset="0"/>
                <a:cs typeface="Calibri Light" panose="020F0302020204030204" pitchFamily="34" charset="0"/>
              </a:rPr>
              <a:t>vuelo</a:t>
            </a:r>
            <a:r>
              <a:rPr lang="en-US" sz="1900" dirty="0" smtClean="0">
                <a:solidFill>
                  <a:schemeClr val="tx1"/>
                </a:solidFill>
                <a:latin typeface="Calibri Light" panose="020F0302020204030204" pitchFamily="34" charset="0"/>
                <a:cs typeface="Calibri Light" panose="020F0302020204030204" pitchFamily="34" charset="0"/>
              </a:rPr>
              <a:t> de los </a:t>
            </a:r>
            <a:r>
              <a:rPr lang="en-US" sz="1900" dirty="0" err="1" smtClean="0">
                <a:solidFill>
                  <a:schemeClr val="tx1"/>
                </a:solidFill>
                <a:latin typeface="Calibri Light" panose="020F0302020204030204" pitchFamily="34" charset="0"/>
                <a:cs typeface="Calibri Light" panose="020F0302020204030204" pitchFamily="34" charset="0"/>
              </a:rPr>
              <a:t>aviones</a:t>
            </a:r>
            <a:r>
              <a:rPr lang="en-US" sz="1900" dirty="0" smtClean="0">
                <a:solidFill>
                  <a:schemeClr val="tx1"/>
                </a:solidFill>
                <a:latin typeface="Calibri Light" panose="020F0302020204030204" pitchFamily="34" charset="0"/>
                <a:cs typeface="Calibri Light" panose="020F0302020204030204" pitchFamily="34" charset="0"/>
              </a:rPr>
              <a:t> se </a:t>
            </a:r>
            <a:r>
              <a:rPr lang="en-US" sz="1900" dirty="0" err="1" smtClean="0">
                <a:solidFill>
                  <a:schemeClr val="tx1"/>
                </a:solidFill>
                <a:latin typeface="Calibri Light" panose="020F0302020204030204" pitchFamily="34" charset="0"/>
                <a:cs typeface="Calibri Light" panose="020F0302020204030204" pitchFamily="34" charset="0"/>
              </a:rPr>
              <a:t>puede</a:t>
            </a:r>
            <a:r>
              <a:rPr lang="en-US" sz="1900" dirty="0" smtClean="0">
                <a:solidFill>
                  <a:schemeClr val="tx1"/>
                </a:solidFill>
                <a:latin typeface="Calibri Light" panose="020F0302020204030204" pitchFamily="34" charset="0"/>
                <a:cs typeface="Calibri Light" panose="020F0302020204030204" pitchFamily="34" charset="0"/>
              </a:rPr>
              <a:t> </a:t>
            </a:r>
            <a:r>
              <a:rPr lang="en-US" sz="1900" dirty="0" err="1" smtClean="0">
                <a:solidFill>
                  <a:schemeClr val="tx1"/>
                </a:solidFill>
                <a:latin typeface="Calibri Light" panose="020F0302020204030204" pitchFamily="34" charset="0"/>
                <a:cs typeface="Calibri Light" panose="020F0302020204030204" pitchFamily="34" charset="0"/>
              </a:rPr>
              <a:t>reducir</a:t>
            </a:r>
            <a:r>
              <a:rPr lang="en-US" sz="1900" dirty="0" smtClean="0">
                <a:solidFill>
                  <a:schemeClr val="tx1"/>
                </a:solidFill>
                <a:latin typeface="Calibri Light" panose="020F0302020204030204" pitchFamily="34" charset="0"/>
                <a:cs typeface="Calibri Light" panose="020F0302020204030204" pitchFamily="34" charset="0"/>
              </a:rPr>
              <a:t> la </a:t>
            </a:r>
            <a:r>
              <a:rPr lang="en-US" sz="1900" dirty="0" err="1" smtClean="0">
                <a:solidFill>
                  <a:schemeClr val="tx1"/>
                </a:solidFill>
                <a:latin typeface="Calibri Light" panose="020F0302020204030204" pitchFamily="34" charset="0"/>
                <a:cs typeface="Calibri Light" panose="020F0302020204030204" pitchFamily="34" charset="0"/>
              </a:rPr>
              <a:t>probabilidad</a:t>
            </a:r>
            <a:r>
              <a:rPr lang="en-US" sz="1900" dirty="0" smtClean="0">
                <a:solidFill>
                  <a:schemeClr val="tx1"/>
                </a:solidFill>
                <a:latin typeface="Calibri Light" panose="020F0302020204030204" pitchFamily="34" charset="0"/>
                <a:cs typeface="Calibri Light" panose="020F0302020204030204" pitchFamily="34" charset="0"/>
              </a:rPr>
              <a:t> de </a:t>
            </a:r>
            <a:r>
              <a:rPr lang="en-US" sz="1900" dirty="0" err="1" smtClean="0">
                <a:solidFill>
                  <a:schemeClr val="tx1"/>
                </a:solidFill>
                <a:latin typeface="Calibri Light" panose="020F0302020204030204" pitchFamily="34" charset="0"/>
                <a:cs typeface="Calibri Light" panose="020F0302020204030204" pitchFamily="34" charset="0"/>
              </a:rPr>
              <a:t>accidentes</a:t>
            </a:r>
            <a:r>
              <a:rPr lang="en-US" sz="1900" dirty="0" smtClean="0">
                <a:solidFill>
                  <a:schemeClr val="tx1"/>
                </a:solidFill>
                <a:latin typeface="Calibri Light" panose="020F0302020204030204" pitchFamily="34" charset="0"/>
                <a:cs typeface="Calibri Light" panose="020F0302020204030204" pitchFamily="34" charset="0"/>
              </a:rPr>
              <a:t> y </a:t>
            </a:r>
            <a:r>
              <a:rPr lang="en-US" sz="1900" dirty="0" err="1" smtClean="0">
                <a:solidFill>
                  <a:schemeClr val="tx1"/>
                </a:solidFill>
                <a:latin typeface="Calibri Light" panose="020F0302020204030204" pitchFamily="34" charset="0"/>
                <a:cs typeface="Calibri Light" panose="020F0302020204030204" pitchFamily="34" charset="0"/>
              </a:rPr>
              <a:t>mejorar</a:t>
            </a:r>
            <a:r>
              <a:rPr lang="en-US" sz="1900" dirty="0" smtClean="0">
                <a:solidFill>
                  <a:schemeClr val="tx1"/>
                </a:solidFill>
                <a:latin typeface="Calibri Light" panose="020F0302020204030204" pitchFamily="34" charset="0"/>
                <a:cs typeface="Calibri Light" panose="020F0302020204030204" pitchFamily="34" charset="0"/>
              </a:rPr>
              <a:t> la </a:t>
            </a:r>
            <a:r>
              <a:rPr lang="en-US" sz="1900" dirty="0" err="1" smtClean="0">
                <a:solidFill>
                  <a:schemeClr val="tx1"/>
                </a:solidFill>
                <a:latin typeface="Calibri Light" panose="020F0302020204030204" pitchFamily="34" charset="0"/>
                <a:cs typeface="Calibri Light" panose="020F0302020204030204" pitchFamily="34" charset="0"/>
              </a:rPr>
              <a:t>eficiencia</a:t>
            </a:r>
            <a:r>
              <a:rPr lang="en-US" sz="1900" dirty="0" smtClean="0">
                <a:solidFill>
                  <a:schemeClr val="tx1"/>
                </a:solidFill>
                <a:latin typeface="Calibri Light" panose="020F0302020204030204" pitchFamily="34" charset="0"/>
                <a:cs typeface="Calibri Light" panose="020F0302020204030204" pitchFamily="34" charset="0"/>
              </a:rPr>
              <a:t> de </a:t>
            </a:r>
            <a:r>
              <a:rPr lang="en-US" sz="1900" dirty="0" err="1" smtClean="0">
                <a:solidFill>
                  <a:schemeClr val="tx1"/>
                </a:solidFill>
                <a:latin typeface="Calibri Light" panose="020F0302020204030204" pitchFamily="34" charset="0"/>
                <a:cs typeface="Calibri Light" panose="020F0302020204030204" pitchFamily="34" charset="0"/>
              </a:rPr>
              <a:t>vuelo</a:t>
            </a:r>
            <a:r>
              <a:rPr lang="en-US" sz="1900" dirty="0" smtClean="0">
                <a:solidFill>
                  <a:schemeClr val="tx1"/>
                </a:solidFill>
                <a:latin typeface="Calibri Light" panose="020F0302020204030204" pitchFamily="34" charset="0"/>
                <a:cs typeface="Calibri Light" panose="020F0302020204030204" pitchFamily="34" charset="0"/>
              </a:rPr>
              <a:t> de </a:t>
            </a:r>
            <a:r>
              <a:rPr lang="en-US" sz="1900" dirty="0" err="1" smtClean="0">
                <a:solidFill>
                  <a:schemeClr val="tx1"/>
                </a:solidFill>
                <a:latin typeface="Calibri Light" panose="020F0302020204030204" pitchFamily="34" charset="0"/>
                <a:cs typeface="Calibri Light" panose="020F0302020204030204" pitchFamily="34" charset="0"/>
              </a:rPr>
              <a:t>éstos</a:t>
            </a:r>
            <a:r>
              <a:rPr lang="en-US" sz="1900" dirty="0" smtClean="0">
                <a:solidFill>
                  <a:schemeClr val="tx1"/>
                </a:solidFill>
                <a:latin typeface="Calibri Light" panose="020F0302020204030204" pitchFamily="34" charset="0"/>
                <a:cs typeface="Calibri Light" panose="020F0302020204030204" pitchFamily="34" charset="0"/>
              </a:rPr>
              <a:t> </a:t>
            </a:r>
            <a:endParaRPr lang="en-US" sz="1900" dirty="0">
              <a:solidFill>
                <a:schemeClr val="tx1"/>
              </a:solidFill>
              <a:latin typeface="Calibri Light" panose="020F0302020204030204" pitchFamily="34" charset="0"/>
              <a:cs typeface="Calibri Light" panose="020F0302020204030204" pitchFamily="34" charset="0"/>
            </a:endParaRPr>
          </a:p>
        </p:txBody>
      </p:sp>
      <p:pic>
        <p:nvPicPr>
          <p:cNvPr id="2050" name="Picture 2" descr="http://www.ansys-blog.com/wp-content/uploads/2014/10/image012.jpg">
            <a:extLst>
              <a:ext uri="{FF2B5EF4-FFF2-40B4-BE49-F238E27FC236}">
                <a16:creationId xmlns:a16="http://schemas.microsoft.com/office/drawing/2014/main" xmlns="" id="{50EA7EBF-513C-43A1-B884-A3714ADC27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6358466" y="1933787"/>
            <a:ext cx="4969933" cy="372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577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Marco </a:t>
            </a:r>
            <a:r>
              <a:rPr lang="en-US" dirty="0" err="1"/>
              <a:t>teórico</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965960"/>
                <a:ext cx="6566647" cy="4347780"/>
              </a:xfrm>
            </p:spPr>
            <p:txBody>
              <a:bodyPr>
                <a:normAutofit fontScale="92500" lnSpcReduction="10000"/>
              </a:bodyPr>
              <a:lstStyle/>
              <a:p>
                <a:pPr marL="45720" indent="0">
                  <a:buNone/>
                </a:pPr>
                <a:r>
                  <a:rPr lang="en-US" dirty="0">
                    <a:solidFill>
                      <a:schemeClr val="tx1"/>
                    </a:solidFill>
                    <a:latin typeface="Calibri Light" panose="020F0302020204030204" pitchFamily="34" charset="0"/>
                    <a:cs typeface="Calibri Light" panose="020F0302020204030204" pitchFamily="34" charset="0"/>
                  </a:rPr>
                  <a:t>Función de </a:t>
                </a:r>
                <a:r>
                  <a:rPr lang="en-US" dirty="0" err="1">
                    <a:solidFill>
                      <a:schemeClr val="tx1"/>
                    </a:solidFill>
                    <a:latin typeface="Calibri Light" panose="020F0302020204030204" pitchFamily="34" charset="0"/>
                    <a:cs typeface="Calibri Light" panose="020F0302020204030204" pitchFamily="34" charset="0"/>
                  </a:rPr>
                  <a:t>distribución</a:t>
                </a:r>
                <a:r>
                  <a:rPr lang="en-US"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n-US" b="0" i="1" smtClean="0">
                        <a:solidFill>
                          <a:schemeClr val="tx1"/>
                        </a:solidFill>
                        <a:latin typeface="Cambria Math" panose="02040503050406030204" pitchFamily="18" charset="0"/>
                        <a:cs typeface="Calibri Light" panose="020F0302020204030204" pitchFamily="34" charset="0"/>
                      </a:rPr>
                      <m:t>𝑓</m:t>
                    </m:r>
                    <m:r>
                      <a:rPr lang="en-US" b="0" i="1" smtClean="0">
                        <a:solidFill>
                          <a:schemeClr val="tx1"/>
                        </a:solidFill>
                        <a:latin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cs typeface="Calibri Light" panose="020F0302020204030204" pitchFamily="34" charset="0"/>
                      </a:rPr>
                      <m:t>𝑓</m:t>
                    </m:r>
                    <m:r>
                      <a:rPr lang="en-US" b="0" i="1" smtClean="0">
                        <a:solidFill>
                          <a:schemeClr val="tx1"/>
                        </a:solidFill>
                        <a:latin typeface="Cambria Math" panose="02040503050406030204" pitchFamily="18" charset="0"/>
                        <a:cs typeface="Calibri Light" panose="020F0302020204030204" pitchFamily="34" charset="0"/>
                      </a:rPr>
                      <m:t>(</m:t>
                    </m:r>
                    <m:acc>
                      <m:accPr>
                        <m:chr m:val="⃗"/>
                        <m:ctrlPr>
                          <a:rPr lang="en-US" b="0" i="1" smtClean="0">
                            <a:solidFill>
                              <a:schemeClr val="tx1"/>
                            </a:solidFill>
                            <a:latin typeface="Cambria Math" panose="02040503050406030204" pitchFamily="18" charset="0"/>
                            <a:cs typeface="Calibri Light" panose="020F0302020204030204" pitchFamily="34" charset="0"/>
                          </a:rPr>
                        </m:ctrlPr>
                      </m:accPr>
                      <m:e>
                        <m:r>
                          <a:rPr lang="en-US" b="0" i="1" smtClean="0">
                            <a:solidFill>
                              <a:schemeClr val="tx1"/>
                            </a:solidFill>
                            <a:latin typeface="Cambria Math" panose="02040503050406030204" pitchFamily="18" charset="0"/>
                            <a:cs typeface="Calibri Light" panose="020F0302020204030204" pitchFamily="34" charset="0"/>
                          </a:rPr>
                          <m:t>𝑥</m:t>
                        </m:r>
                      </m:e>
                    </m:acc>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cs typeface="Calibri Light" panose="020F0302020204030204" pitchFamily="34" charset="0"/>
                      </a:rPr>
                      <m:t>𝑡</m:t>
                    </m:r>
                    <m:r>
                      <a:rPr lang="en-US" b="0" i="1" smtClean="0">
                        <a:solidFill>
                          <a:schemeClr val="tx1"/>
                        </a:solidFill>
                        <a:latin typeface="Cambria Math" panose="02040503050406030204" pitchFamily="18" charset="0"/>
                        <a:cs typeface="Calibri Light" panose="020F0302020204030204" pitchFamily="34" charset="0"/>
                      </a:rPr>
                      <m:t>)</m:t>
                    </m:r>
                  </m:oMath>
                </a14:m>
                <a:r>
                  <a:rPr lang="es-CO" dirty="0">
                    <a:solidFill>
                      <a:schemeClr val="tx1"/>
                    </a:solidFill>
                    <a:latin typeface="Calibri Light" panose="020F0302020204030204" pitchFamily="34" charset="0"/>
                    <a:cs typeface="Calibri Light" panose="020F0302020204030204" pitchFamily="34" charset="0"/>
                  </a:rPr>
                  <a:t> de las partículas de un gas, aproximación BGK (</a:t>
                </a:r>
                <a:r>
                  <a:rPr lang="es-CO" dirty="0" err="1">
                    <a:solidFill>
                      <a:schemeClr val="tx1"/>
                    </a:solidFill>
                    <a:latin typeface="Calibri Light" panose="020F0302020204030204" pitchFamily="34" charset="0"/>
                    <a:cs typeface="Calibri Light" panose="020F0302020204030204" pitchFamily="34" charset="0"/>
                  </a:rPr>
                  <a:t>Bhatnagar-Gross-Krook</a:t>
                </a:r>
                <a:r>
                  <a:rPr lang="es-CO" dirty="0">
                    <a:solidFill>
                      <a:schemeClr val="tx1"/>
                    </a:solidFill>
                    <a:latin typeface="Calibri Light" panose="020F0302020204030204" pitchFamily="34" charset="0"/>
                    <a:cs typeface="Calibri Light" panose="020F0302020204030204" pitchFamily="34" charset="0"/>
                  </a:rPr>
                  <a:t>) sobre la Ecuación de </a:t>
                </a:r>
                <a:r>
                  <a:rPr lang="es-CO" dirty="0" err="1">
                    <a:solidFill>
                      <a:schemeClr val="tx1"/>
                    </a:solidFill>
                    <a:latin typeface="Calibri Light" panose="020F0302020204030204" pitchFamily="34" charset="0"/>
                    <a:cs typeface="Calibri Light" panose="020F0302020204030204" pitchFamily="34" charset="0"/>
                  </a:rPr>
                  <a:t>Boltzmann</a:t>
                </a:r>
                <a:r>
                  <a:rPr lang="es-CO" dirty="0">
                    <a:solidFill>
                      <a:schemeClr val="tx1"/>
                    </a:solidFill>
                    <a:latin typeface="Calibri Light" panose="020F0302020204030204" pitchFamily="34" charset="0"/>
                    <a:cs typeface="Calibri Light" panose="020F0302020204030204" pitchFamily="34" charset="0"/>
                  </a:rPr>
                  <a:t> </a:t>
                </a:r>
                <a:r>
                  <a:rPr lang="es-CO" dirty="0" err="1">
                    <a:solidFill>
                      <a:schemeClr val="tx1"/>
                    </a:solidFill>
                    <a:latin typeface="Calibri Light" panose="020F0302020204030204" pitchFamily="34" charset="0"/>
                    <a:cs typeface="Calibri Light" panose="020F0302020204030204" pitchFamily="34" charset="0"/>
                  </a:rPr>
                  <a:t>discretizada</a:t>
                </a:r>
                <a:r>
                  <a:rPr lang="es-CO" dirty="0">
                    <a:solidFill>
                      <a:schemeClr val="tx1"/>
                    </a:solidFill>
                    <a:latin typeface="Calibri Light" panose="020F0302020204030204" pitchFamily="34" charset="0"/>
                    <a:cs typeface="Calibri Light" panose="020F0302020204030204" pitchFamily="34" charset="0"/>
                  </a:rPr>
                  <a:t>:</a:t>
                </a:r>
              </a:p>
              <a:p>
                <a:pPr marL="45720" indent="0">
                  <a:buNone/>
                </a:pPr>
                <a:r>
                  <a:rPr lang="en-US" i="1" dirty="0">
                    <a:solidFill>
                      <a:schemeClr val="tx1"/>
                    </a:solidFill>
                    <a:latin typeface="Cambria Math" panose="02040503050406030204" pitchFamily="18" charset="0"/>
                    <a:cs typeface="Calibri Light" panose="020F0302020204030204" pitchFamily="34" charset="0"/>
                  </a:rPr>
                  <a:t/>
                </a:r>
                <a:br>
                  <a:rPr lang="en-US" i="1" dirty="0">
                    <a:solidFill>
                      <a:schemeClr val="tx1"/>
                    </a:solidFill>
                    <a:latin typeface="Cambria Math" panose="02040503050406030204" pitchFamily="18" charset="0"/>
                    <a:cs typeface="Calibri Light" panose="020F0302020204030204" pitchFamily="34" charset="0"/>
                  </a:rPr>
                </a:br>
                <a14:m>
                  <m:oMath xmlns:m="http://schemas.openxmlformats.org/officeDocument/2006/math">
                    <m:f>
                      <m:fPr>
                        <m:ctrlPr>
                          <a:rPr lang="es-CO" sz="2800" i="1" smtClean="0">
                            <a:solidFill>
                              <a:schemeClr val="tx1"/>
                            </a:solidFill>
                            <a:latin typeface="Cambria Math" panose="02040503050406030204" pitchFamily="18" charset="0"/>
                            <a:cs typeface="Calibri Light" panose="020F0302020204030204" pitchFamily="34" charset="0"/>
                          </a:rPr>
                        </m:ctrlPr>
                      </m:fPr>
                      <m:num>
                        <m:r>
                          <a:rPr lang="en-US" sz="280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8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800" i="1">
                                <a:solidFill>
                                  <a:schemeClr val="tx1"/>
                                </a:solidFill>
                                <a:latin typeface="Cambria Math" panose="02040503050406030204" pitchFamily="18" charset="0"/>
                                <a:cs typeface="Calibri Light" panose="020F0302020204030204" pitchFamily="34" charset="0"/>
                              </a:rPr>
                              <m:t>𝑓</m:t>
                            </m:r>
                          </m:e>
                          <m:sub>
                            <m:r>
                              <a:rPr lang="en-US" sz="28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num>
                      <m:den>
                        <m:r>
                          <a:rPr lang="en-US" sz="280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800" i="1">
                            <a:solidFill>
                              <a:schemeClr val="tx1"/>
                            </a:solidFill>
                            <a:latin typeface="Cambria Math" panose="02040503050406030204" pitchFamily="18" charset="0"/>
                            <a:cs typeface="Calibri Light" panose="020F0302020204030204" pitchFamily="34" charset="0"/>
                          </a:rPr>
                          <m:t>𝑡</m:t>
                        </m:r>
                      </m:den>
                    </m:f>
                    <m:r>
                      <a:rPr lang="en-US" sz="2800" b="0" i="1" smtClean="0">
                        <a:solidFill>
                          <a:schemeClr val="tx1"/>
                        </a:solidFill>
                        <a:latin typeface="Cambria Math" panose="02040503050406030204" pitchFamily="18" charset="0"/>
                        <a:cs typeface="Calibri Light" panose="020F0302020204030204" pitchFamily="34" charset="0"/>
                      </a:rPr>
                      <m:t>+</m:t>
                    </m:r>
                    <m:acc>
                      <m:accPr>
                        <m:chr m:val="⃗"/>
                        <m:ctrlPr>
                          <a:rPr lang="en-US" sz="2800" b="0" i="1" smtClean="0">
                            <a:solidFill>
                              <a:schemeClr val="tx1"/>
                            </a:solidFill>
                            <a:latin typeface="Cambria Math" panose="02040503050406030204" pitchFamily="18" charset="0"/>
                            <a:cs typeface="Calibri Light" panose="020F0302020204030204" pitchFamily="34" charset="0"/>
                          </a:rPr>
                        </m:ctrlPr>
                      </m:accPr>
                      <m:e>
                        <m:sSub>
                          <m:sSubPr>
                            <m:ctrlPr>
                              <a:rPr lang="en-US" sz="2800" b="0" i="1" smtClean="0">
                                <a:solidFill>
                                  <a:schemeClr val="tx1"/>
                                </a:solidFill>
                                <a:latin typeface="Cambria Math" panose="02040503050406030204" pitchFamily="18" charset="0"/>
                                <a:cs typeface="Calibri Light" panose="020F0302020204030204" pitchFamily="34" charset="0"/>
                              </a:rPr>
                            </m:ctrlPr>
                          </m:sSubPr>
                          <m:e>
                            <m:r>
                              <a:rPr lang="en-US" sz="2800" b="0" i="1" smtClean="0">
                                <a:solidFill>
                                  <a:schemeClr val="tx1"/>
                                </a:solidFill>
                                <a:latin typeface="Cambria Math" panose="02040503050406030204" pitchFamily="18" charset="0"/>
                                <a:cs typeface="Calibri Light" panose="020F0302020204030204" pitchFamily="34" charset="0"/>
                              </a:rPr>
                              <m:t>𝑣</m:t>
                            </m:r>
                          </m:e>
                          <m:sub>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acc>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num>
                      <m:den>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𝜆</m:t>
                        </m:r>
                      </m:den>
                    </m:f>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sSub>
                          <m:sSubPr>
                            <m:ctrlP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sz="28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sup>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r>
                      <a:rPr lang="en-US" sz="28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s-CO"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=0,…,8</m:t>
                    </m:r>
                  </m:oMath>
                </a14:m>
                <a:r>
                  <a:rPr lang="es-CO" dirty="0">
                    <a:solidFill>
                      <a:schemeClr val="tx1"/>
                    </a:solidFill>
                    <a:latin typeface="Calibri Light" panose="020F0302020204030204" pitchFamily="34" charset="0"/>
                    <a:cs typeface="Calibri Light" panose="020F0302020204030204" pitchFamily="34" charset="0"/>
                  </a:rPr>
                  <a:t> </a:t>
                </a:r>
              </a:p>
              <a:p>
                <a:pPr marL="45720" indent="0">
                  <a:buNone/>
                </a:pPr>
                <a:r>
                  <a:rPr lang="es-CO" dirty="0">
                    <a:solidFill>
                      <a:schemeClr val="tx1"/>
                    </a:solidFill>
                    <a:latin typeface="Calibri Light" panose="020F0302020204030204" pitchFamily="34" charset="0"/>
                    <a:cs typeface="Calibri Light" panose="020F0302020204030204" pitchFamily="34" charset="0"/>
                  </a:rPr>
                  <a:t/>
                </a:r>
                <a:br>
                  <a:rPr lang="es-CO" dirty="0">
                    <a:solidFill>
                      <a:schemeClr val="tx1"/>
                    </a:solidFill>
                    <a:latin typeface="Calibri Light" panose="020F0302020204030204" pitchFamily="34" charset="0"/>
                    <a:cs typeface="Calibri Light" panose="020F0302020204030204" pitchFamily="34" charset="0"/>
                  </a:rPr>
                </a:br>
                <a:r>
                  <a:rPr lang="es-CO" dirty="0">
                    <a:solidFill>
                      <a:schemeClr val="tx1"/>
                    </a:solidFill>
                    <a:latin typeface="Calibri Light" panose="020F0302020204030204" pitchFamily="34" charset="0"/>
                    <a:cs typeface="Calibri Light" panose="020F0302020204030204" pitchFamily="34" charset="0"/>
                  </a:rPr>
                  <a:t>para las 9 posibles velocidades con los pesos: </a:t>
                </a:r>
                <a:br>
                  <a:rPr lang="es-CO" dirty="0">
                    <a:solidFill>
                      <a:schemeClr val="tx1"/>
                    </a:solidFill>
                    <a:latin typeface="Calibri Light" panose="020F0302020204030204" pitchFamily="34" charset="0"/>
                    <a:cs typeface="Calibri Light" panose="020F0302020204030204" pitchFamily="34" charset="0"/>
                  </a:rPr>
                </a:br>
                <a:endParaRPr lang="es-CO" dirty="0">
                  <a:solidFill>
                    <a:schemeClr val="tx1"/>
                  </a:solidFill>
                  <a:latin typeface="Calibri Light" panose="020F0302020204030204" pitchFamily="34" charset="0"/>
                  <a:cs typeface="Calibri Light" panose="020F0302020204030204" pitchFamily="34" charset="0"/>
                </a:endParaRPr>
              </a:p>
              <a:p>
                <a:pPr marL="45720" indent="0">
                  <a:buNone/>
                </a:pPr>
                <a14:m>
                  <m:oMathPara xmlns:m="http://schemas.openxmlformats.org/officeDocument/2006/math">
                    <m:oMathParaPr>
                      <m:jc m:val="centerGroup"/>
                    </m:oMathParaPr>
                    <m:oMath xmlns:m="http://schemas.openxmlformats.org/officeDocument/2006/math">
                      <m:sSub>
                        <m:sSubPr>
                          <m:ctrlPr>
                            <a:rPr lang="es-CO" i="1" smtClean="0">
                              <a:solidFill>
                                <a:schemeClr val="tx1"/>
                              </a:solidFill>
                              <a:latin typeface="Cambria Math" panose="02040503050406030204" pitchFamily="18" charset="0"/>
                              <a:cs typeface="Calibri Light" panose="020F0302020204030204" pitchFamily="34" charset="0"/>
                            </a:rPr>
                          </m:ctrlPr>
                        </m:sSubPr>
                        <m:e>
                          <m:r>
                            <a:rPr lang="es-CO"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𝜔</m:t>
                          </m:r>
                        </m:e>
                        <m:sub>
                          <m:r>
                            <a:rPr lang="es-CO"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r>
                        <a:rPr lang="en-US"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b="0" i="1" smtClean="0">
                              <a:solidFill>
                                <a:schemeClr val="tx1"/>
                              </a:solidFill>
                              <a:latin typeface="Cambria Math" panose="02040503050406030204" pitchFamily="18" charset="0"/>
                              <a:cs typeface="Calibri Light" panose="020F0302020204030204" pitchFamily="34" charset="0"/>
                            </a:rPr>
                          </m:ctrlPr>
                        </m:dPr>
                        <m:e>
                          <m:eqArr>
                            <m:eqArrPr>
                              <m:ctrlPr>
                                <a:rPr lang="en-US" b="0" i="1" smtClean="0">
                                  <a:solidFill>
                                    <a:schemeClr val="tx1"/>
                                  </a:solidFill>
                                  <a:latin typeface="Cambria Math" panose="02040503050406030204" pitchFamily="18" charset="0"/>
                                  <a:cs typeface="Calibri Light" panose="020F0302020204030204" pitchFamily="34" charset="0"/>
                                </a:rPr>
                              </m:ctrlPr>
                            </m:eqArrPr>
                            <m:e>
                              <m:f>
                                <m:fPr>
                                  <m:ctrlPr>
                                    <a:rPr lang="en-US" b="0" i="1" smtClean="0">
                                      <a:solidFill>
                                        <a:schemeClr val="tx1"/>
                                      </a:solidFill>
                                      <a:latin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cs typeface="Calibri Light" panose="020F0302020204030204" pitchFamily="34" charset="0"/>
                                    </a:rPr>
                                    <m:t>4</m:t>
                                  </m:r>
                                </m:num>
                                <m:den>
                                  <m:r>
                                    <a:rPr lang="en-US" b="0" i="1" smtClean="0">
                                      <a:solidFill>
                                        <a:schemeClr val="tx1"/>
                                      </a:solidFill>
                                      <a:latin typeface="Cambria Math" panose="02040503050406030204" pitchFamily="18" charset="0"/>
                                      <a:cs typeface="Calibri Light" panose="020F0302020204030204" pitchFamily="34" charset="0"/>
                                    </a:rPr>
                                    <m:t>9</m:t>
                                  </m:r>
                                </m:den>
                              </m:f>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=0</m:t>
                              </m:r>
                            </m:e>
                            <m:e>
                              <m:f>
                                <m:fPr>
                                  <m:ctrlPr>
                                    <a:rPr lang="en-US" b="0" i="1" smtClean="0">
                                      <a:solidFill>
                                        <a:schemeClr val="tx1"/>
                                      </a:solidFill>
                                      <a:latin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cs typeface="Calibri Light" panose="020F0302020204030204" pitchFamily="34" charset="0"/>
                                    </a:rPr>
                                    <m:t>1</m:t>
                                  </m:r>
                                </m:num>
                                <m:den>
                                  <m:r>
                                    <a:rPr lang="en-US" b="0" i="1" smtClean="0">
                                      <a:solidFill>
                                        <a:schemeClr val="tx1"/>
                                      </a:solidFill>
                                      <a:latin typeface="Cambria Math" panose="02040503050406030204" pitchFamily="18" charset="0"/>
                                      <a:cs typeface="Calibri Light" panose="020F0302020204030204" pitchFamily="34" charset="0"/>
                                    </a:rPr>
                                    <m:t>9</m:t>
                                  </m:r>
                                </m:den>
                              </m:f>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=1,2,3,4</m:t>
                              </m:r>
                            </m:e>
                            <m:e>
                              <m:f>
                                <m:fPr>
                                  <m:ctrlPr>
                                    <a:rPr lang="en-US" b="0" i="1" smtClean="0">
                                      <a:solidFill>
                                        <a:schemeClr val="tx1"/>
                                      </a:solidFill>
                                      <a:latin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cs typeface="Calibri Light" panose="020F0302020204030204" pitchFamily="34" charset="0"/>
                                    </a:rPr>
                                    <m:t>1</m:t>
                                  </m:r>
                                </m:num>
                                <m:den>
                                  <m:r>
                                    <a:rPr lang="en-US" b="0" i="1" smtClean="0">
                                      <a:solidFill>
                                        <a:schemeClr val="tx1"/>
                                      </a:solidFill>
                                      <a:latin typeface="Cambria Math" panose="02040503050406030204" pitchFamily="18" charset="0"/>
                                      <a:cs typeface="Calibri Light" panose="020F0302020204030204" pitchFamily="34" charset="0"/>
                                    </a:rPr>
                                    <m:t>36</m:t>
                                  </m:r>
                                </m:den>
                              </m:f>
                              <m:r>
                                <a:rPr lang="en-US" b="0" i="1" smtClean="0">
                                  <a:solidFill>
                                    <a:schemeClr val="tx1"/>
                                  </a:solidFill>
                                  <a:latin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=5,6,7,8</m:t>
                              </m:r>
                            </m:e>
                          </m:eqArr>
                        </m:e>
                      </m:d>
                    </m:oMath>
                  </m:oMathPara>
                </a14:m>
                <a:endParaRPr lang="es-CO" dirty="0">
                  <a:solidFill>
                    <a:schemeClr val="tx1"/>
                  </a:solidFill>
                  <a:latin typeface="Calibri Light" panose="020F0302020204030204" pitchFamily="34" charset="0"/>
                  <a:cs typeface="Calibri Light" panose="020F0302020204030204" pitchFamily="34" charset="0"/>
                </a:endParaRPr>
              </a:p>
              <a:p>
                <a:pPr marL="45720" indent="0">
                  <a:buNone/>
                </a:pPr>
                <a:endParaRPr lang="es-CO" dirty="0">
                  <a:solidFill>
                    <a:schemeClr val="tx1"/>
                  </a:solidFill>
                  <a:latin typeface="Calibri Light" panose="020F0302020204030204" pitchFamily="34" charset="0"/>
                  <a:cs typeface="Calibri Light" panose="020F0302020204030204" pitchFamily="34" charset="0"/>
                </a:endParaRPr>
              </a:p>
              <a:p>
                <a:pPr marL="45720" indent="0">
                  <a:buNone/>
                </a:pPr>
                <a:endParaRPr lang="es-CO"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965960"/>
                <a:ext cx="6566647" cy="4347780"/>
              </a:xfrm>
              <a:blipFill rotWithShape="0">
                <a:blip r:embed="rId2"/>
                <a:stretch>
                  <a:fillRect l="-279" t="-2945"/>
                </a:stretch>
              </a:blipFill>
            </p:spPr>
            <p:txBody>
              <a:bodyPr/>
              <a:lstStyle/>
              <a:p>
                <a:r>
                  <a:rPr lang="es-CO">
                    <a:noFill/>
                  </a:rPr>
                  <a:t> </a:t>
                </a:r>
              </a:p>
            </p:txBody>
          </p:sp>
        </mc:Fallback>
      </mc:AlternateContent>
      <p:pic>
        <p:nvPicPr>
          <p:cNvPr id="4" name="Picture 3"/>
          <p:cNvPicPr>
            <a:picLocks noChangeAspect="1"/>
          </p:cNvPicPr>
          <p:nvPr/>
        </p:nvPicPr>
        <p:blipFill>
          <a:blip r:embed="rId3"/>
          <a:stretch>
            <a:fillRect/>
          </a:stretch>
        </p:blipFill>
        <p:spPr>
          <a:xfrm>
            <a:off x="7545201" y="1737829"/>
            <a:ext cx="4144776" cy="4169632"/>
          </a:xfrm>
          <a:prstGeom prst="rect">
            <a:avLst/>
          </a:prstGeom>
        </p:spPr>
      </p:pic>
    </p:spTree>
    <p:extLst>
      <p:ext uri="{BB962C8B-B14F-4D97-AF65-F5344CB8AC3E}">
        <p14:creationId xmlns:p14="http://schemas.microsoft.com/office/powerpoint/2010/main" val="3548003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Marco </a:t>
            </a:r>
            <a:r>
              <a:rPr lang="en-US" dirty="0" err="1"/>
              <a:t>teórico</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965960"/>
                <a:ext cx="9875520" cy="4347780"/>
              </a:xfrm>
            </p:spPr>
            <p:txBody>
              <a:bodyPr>
                <a:normAutofit lnSpcReduction="10000"/>
              </a:bodyPr>
              <a:lstStyle/>
              <a:p>
                <a:pPr marL="45720" indent="0">
                  <a:buNone/>
                </a:pPr>
                <a:r>
                  <a:rPr lang="en-US" sz="2000" dirty="0">
                    <a:solidFill>
                      <a:schemeClr val="tx1"/>
                    </a:solidFill>
                    <a:latin typeface="Calibri Light" panose="020F0302020204030204" pitchFamily="34" charset="0"/>
                    <a:cs typeface="Calibri Light" panose="020F0302020204030204" pitchFamily="34" charset="0"/>
                  </a:rPr>
                  <a:t>Si se </a:t>
                </a:r>
                <a:r>
                  <a:rPr lang="en-US" sz="2000" dirty="0" err="1">
                    <a:solidFill>
                      <a:schemeClr val="tx1"/>
                    </a:solidFill>
                    <a:latin typeface="Calibri Light" panose="020F0302020204030204" pitchFamily="34" charset="0"/>
                    <a:cs typeface="Calibri Light" panose="020F0302020204030204" pitchFamily="34" charset="0"/>
                  </a:rPr>
                  <a:t>toma</a:t>
                </a:r>
                <a:r>
                  <a:rPr lang="en-US" sz="2000"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n-US" sz="2000" b="0" i="1" smtClean="0">
                        <a:solidFill>
                          <a:schemeClr val="tx1"/>
                        </a:solidFill>
                        <a:latin typeface="Cambria Math" panose="02040503050406030204" pitchFamily="18" charset="0"/>
                        <a:cs typeface="Calibri Light" panose="020F0302020204030204" pitchFamily="34" charset="0"/>
                      </a:rPr>
                      <m:t>𝑐</m:t>
                    </m:r>
                    <m:r>
                      <a:rPr lang="en-US" sz="2000" b="0" i="1" smtClean="0">
                        <a:solidFill>
                          <a:schemeClr val="tx1"/>
                        </a:solidFill>
                        <a:latin typeface="Cambria Math" panose="02040503050406030204" pitchFamily="18" charset="0"/>
                        <a:cs typeface="Calibri Light" panose="020F0302020204030204" pitchFamily="34" charset="0"/>
                      </a:rPr>
                      <m:t>=</m:t>
                    </m:r>
                    <m:f>
                      <m:fPr>
                        <m:ctrlPr>
                          <a:rPr lang="en-US" sz="2000" b="0" i="1" smtClean="0">
                            <a:solidFill>
                              <a:schemeClr val="tx1"/>
                            </a:solidFill>
                            <a:latin typeface="Cambria Math" panose="02040503050406030204" pitchFamily="18" charset="0"/>
                            <a:cs typeface="Calibri Light" panose="020F0302020204030204" pitchFamily="34" charset="0"/>
                          </a:rPr>
                        </m:ctrlPr>
                      </m:fPr>
                      <m:num>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num>
                      <m:den>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den>
                    </m:f>
                    <m:r>
                      <a:rPr lang="en-US" sz="2000" b="0" i="1" smtClean="0">
                        <a:solidFill>
                          <a:schemeClr val="tx1"/>
                        </a:solidFill>
                        <a:latin typeface="Cambria Math" panose="02040503050406030204" pitchFamily="18" charset="0"/>
                        <a:cs typeface="Calibri Light" panose="020F0302020204030204" pitchFamily="34" charset="0"/>
                      </a:rPr>
                      <m:t>  </m:t>
                    </m:r>
                  </m:oMath>
                </a14:m>
                <a:r>
                  <a:rPr lang="es-CO" sz="2000"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m:rPr>
                        <m:sty m:val="p"/>
                      </m:rPr>
                      <a:rPr lang="el-GR" sz="20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τ</m:t>
                    </m:r>
                    <m:r>
                      <a:rPr lang="en-US" sz="2000" i="1">
                        <a:solidFill>
                          <a:schemeClr val="tx1"/>
                        </a:solidFill>
                        <a:latin typeface="Cambria Math" panose="02040503050406030204" pitchFamily="18" charset="0"/>
                        <a:cs typeface="Calibri Light" panose="020F0302020204030204" pitchFamily="34" charset="0"/>
                      </a:rPr>
                      <m:t>=</m:t>
                    </m:r>
                    <m:f>
                      <m:fPr>
                        <m:ctrlPr>
                          <a:rPr lang="en-US" sz="2000" i="1">
                            <a:solidFill>
                              <a:schemeClr val="tx1"/>
                            </a:solidFill>
                            <a:latin typeface="Cambria Math" panose="02040503050406030204" pitchFamily="18" charset="0"/>
                            <a:cs typeface="Calibri Light" panose="020F0302020204030204" pitchFamily="34" charset="0"/>
                          </a:rPr>
                        </m:ctrlPr>
                      </m:fPr>
                      <m:num>
                        <m:r>
                          <a:rPr lang="en-US" sz="20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𝜆</m:t>
                        </m:r>
                      </m:num>
                      <m:den>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den>
                    </m:f>
                  </m:oMath>
                </a14:m>
                <a:r>
                  <a:rPr lang="es-CO" sz="2000" dirty="0">
                    <a:solidFill>
                      <a:schemeClr val="tx1"/>
                    </a:solidFill>
                    <a:latin typeface="Calibri Light" panose="020F0302020204030204" pitchFamily="34" charset="0"/>
                    <a:cs typeface="Calibri Light" panose="020F0302020204030204" pitchFamily="34" charset="0"/>
                  </a:rPr>
                  <a:t>   obtenemos la ecuaci</a:t>
                </a:r>
                <a:r>
                  <a:rPr lang="en-US" sz="2000" dirty="0">
                    <a:solidFill>
                      <a:schemeClr val="tx1"/>
                    </a:solidFill>
                    <a:latin typeface="Calibri Light" panose="020F0302020204030204" pitchFamily="34" charset="0"/>
                    <a:cs typeface="Calibri Light" panose="020F0302020204030204" pitchFamily="34" charset="0"/>
                  </a:rPr>
                  <a:t>ó</a:t>
                </a:r>
                <a:r>
                  <a:rPr lang="es-CO" sz="2000" dirty="0">
                    <a:solidFill>
                      <a:schemeClr val="tx1"/>
                    </a:solidFill>
                    <a:latin typeface="Calibri Light" panose="020F0302020204030204" pitchFamily="34" charset="0"/>
                    <a:cs typeface="Calibri Light" panose="020F0302020204030204" pitchFamily="34" charset="0"/>
                  </a:rPr>
                  <a:t>n de </a:t>
                </a:r>
                <a:r>
                  <a:rPr lang="es-CO" sz="2000" dirty="0" err="1">
                    <a:solidFill>
                      <a:schemeClr val="tx1"/>
                    </a:solidFill>
                    <a:latin typeface="Calibri Light" panose="020F0302020204030204" pitchFamily="34" charset="0"/>
                    <a:cs typeface="Calibri Light" panose="020F0302020204030204" pitchFamily="34" charset="0"/>
                  </a:rPr>
                  <a:t>Lattice</a:t>
                </a:r>
                <a:r>
                  <a:rPr lang="es-CO" sz="2000" dirty="0">
                    <a:solidFill>
                      <a:schemeClr val="tx1"/>
                    </a:solidFill>
                    <a:latin typeface="Calibri Light" panose="020F0302020204030204" pitchFamily="34" charset="0"/>
                    <a:cs typeface="Calibri Light" panose="020F0302020204030204" pitchFamily="34" charset="0"/>
                  </a:rPr>
                  <a:t> </a:t>
                </a:r>
                <a:r>
                  <a:rPr lang="es-CO" sz="2000" dirty="0" err="1">
                    <a:solidFill>
                      <a:schemeClr val="tx1"/>
                    </a:solidFill>
                    <a:latin typeface="Calibri Light" panose="020F0302020204030204" pitchFamily="34" charset="0"/>
                    <a:cs typeface="Calibri Light" panose="020F0302020204030204" pitchFamily="34" charset="0"/>
                  </a:rPr>
                  <a:t>Boltzmann</a:t>
                </a:r>
                <a:r>
                  <a:rPr lang="es-CO" sz="2000" dirty="0">
                    <a:solidFill>
                      <a:schemeClr val="tx1"/>
                    </a:solidFill>
                    <a:latin typeface="Calibri Light" panose="020F0302020204030204" pitchFamily="34" charset="0"/>
                    <a:cs typeface="Calibri Light" panose="020F0302020204030204" pitchFamily="34" charset="0"/>
                  </a:rPr>
                  <a:t> del modelo LBGK:</a:t>
                </a:r>
              </a:p>
              <a:p>
                <a:pPr marL="45720" indent="0">
                  <a:buNone/>
                </a:pPr>
                <a:r>
                  <a:rPr lang="es-CO" sz="2000" dirty="0">
                    <a:solidFill>
                      <a:schemeClr val="tx1"/>
                    </a:solidFill>
                    <a:latin typeface="Calibri Light" panose="020F0302020204030204" pitchFamily="34" charset="0"/>
                    <a:cs typeface="Calibri Light" panose="020F0302020204030204" pitchFamily="34" charset="0"/>
                  </a:rPr>
                  <a:t/>
                </a:r>
                <a:br>
                  <a:rPr lang="es-CO" sz="2000" dirty="0">
                    <a:solidFill>
                      <a:schemeClr val="tx1"/>
                    </a:solidFill>
                    <a:latin typeface="Calibri Light" panose="020F0302020204030204" pitchFamily="34" charset="0"/>
                    <a:cs typeface="Calibri Light" panose="020F0302020204030204" pitchFamily="34" charset="0"/>
                  </a:rPr>
                </a:br>
                <a:r>
                  <a:rPr lang="es-CO" sz="2000" dirty="0">
                    <a:solidFill>
                      <a:schemeClr val="tx1"/>
                    </a:solidFill>
                    <a:latin typeface="Calibri Light" panose="020F0302020204030204" pitchFamily="34" charset="0"/>
                    <a:cs typeface="Calibri Light" panose="020F0302020204030204" pitchFamily="34" charset="0"/>
                  </a:rPr>
                  <a:t/>
                </a:r>
                <a:br>
                  <a:rPr lang="es-CO" sz="2000" dirty="0">
                    <a:solidFill>
                      <a:schemeClr val="tx1"/>
                    </a:solidFill>
                    <a:latin typeface="Calibri Light" panose="020F0302020204030204" pitchFamily="34" charset="0"/>
                    <a:cs typeface="Calibri Light" panose="020F0302020204030204" pitchFamily="34" charset="0"/>
                  </a:rPr>
                </a:br>
                <a14:m>
                  <m:oMath xmlns:m="http://schemas.openxmlformats.org/officeDocument/2006/math">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cs typeface="Calibri Light" panose="020F0302020204030204" pitchFamily="34" charset="0"/>
                          </a:rPr>
                          <m:t>𝑓</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d>
                      <m:d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acc>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e>
                    </m:d>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cs typeface="Calibri Light" panose="020F0302020204030204" pitchFamily="34" charset="0"/>
                          </a:rPr>
                          <m:t>𝑓</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d>
                      <m:d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num>
                      <m:den>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𝜏</m:t>
                        </m:r>
                      </m:den>
                    </m:f>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d>
                      <m:d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d>
                      <m:d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s-CO" dirty="0">
                    <a:solidFill>
                      <a:schemeClr val="tx1"/>
                    </a:solidFill>
                    <a:latin typeface="Calibri Light" panose="020F0302020204030204" pitchFamily="34" charset="0"/>
                    <a:cs typeface="Calibri Light" panose="020F0302020204030204" pitchFamily="34" charset="0"/>
                  </a:rPr>
                  <a:t> </a:t>
                </a:r>
              </a:p>
              <a:p>
                <a:pPr marL="45720" indent="0">
                  <a:buNone/>
                </a:pPr>
                <a:r>
                  <a:rPr lang="es-CO" sz="2000" dirty="0">
                    <a:solidFill>
                      <a:schemeClr val="tx1"/>
                    </a:solidFill>
                    <a:latin typeface="Calibri Light" panose="020F0302020204030204" pitchFamily="34" charset="0"/>
                    <a:cs typeface="Calibri Light" panose="020F0302020204030204" pitchFamily="34" charset="0"/>
                  </a:rPr>
                  <a:t/>
                </a:r>
                <a:br>
                  <a:rPr lang="es-CO" sz="2000" dirty="0">
                    <a:solidFill>
                      <a:schemeClr val="tx1"/>
                    </a:solidFill>
                    <a:latin typeface="Calibri Light" panose="020F0302020204030204" pitchFamily="34" charset="0"/>
                    <a:cs typeface="Calibri Light" panose="020F0302020204030204" pitchFamily="34" charset="0"/>
                  </a:rPr>
                </a:br>
                <a:r>
                  <a:rPr lang="es-CO" sz="2000" dirty="0">
                    <a:solidFill>
                      <a:schemeClr val="tx1"/>
                    </a:solidFill>
                    <a:latin typeface="Calibri Light" panose="020F0302020204030204" pitchFamily="34" charset="0"/>
                    <a:cs typeface="Calibri Light" panose="020F0302020204030204" pitchFamily="34" charset="0"/>
                  </a:rPr>
                  <a:t/>
                </a:r>
                <a:br>
                  <a:rPr lang="es-CO" sz="2000" dirty="0">
                    <a:solidFill>
                      <a:schemeClr val="tx1"/>
                    </a:solidFill>
                    <a:latin typeface="Calibri Light" panose="020F0302020204030204" pitchFamily="34" charset="0"/>
                    <a:cs typeface="Calibri Light" panose="020F0302020204030204" pitchFamily="34" charset="0"/>
                  </a:rPr>
                </a:br>
                <a:r>
                  <a:rPr lang="en-US" sz="2000" dirty="0" err="1">
                    <a:solidFill>
                      <a:schemeClr val="tx1"/>
                    </a:solidFill>
                    <a:latin typeface="Calibri Light" panose="020F0302020204030204" pitchFamily="34" charset="0"/>
                    <a:cs typeface="Calibri Light" panose="020F0302020204030204" pitchFamily="34" charset="0"/>
                  </a:rPr>
                  <a:t>donde</a:t>
                </a:r>
                <a:endParaRPr lang="en-US" sz="2000" dirty="0">
                  <a:solidFill>
                    <a:schemeClr val="tx1"/>
                  </a:solidFill>
                  <a:latin typeface="Calibri Light" panose="020F0302020204030204" pitchFamily="34" charset="0"/>
                  <a:cs typeface="Calibri Light" panose="020F0302020204030204" pitchFamily="34" charset="0"/>
                </a:endParaRPr>
              </a:p>
              <a:p>
                <a:pPr marL="45720" indent="0">
                  <a:buNone/>
                </a:pPr>
                <a:endParaRPr lang="es-CO" sz="2000" dirty="0">
                  <a:solidFill>
                    <a:schemeClr val="tx1"/>
                  </a:solidFill>
                  <a:latin typeface="Calibri Light" panose="020F0302020204030204" pitchFamily="34" charset="0"/>
                  <a:cs typeface="Calibri Light" panose="020F0302020204030204" pitchFamily="34" charset="0"/>
                </a:endParaRPr>
              </a:p>
              <a:p>
                <a:pPr marL="45720" indent="0">
                  <a:buNone/>
                </a:pPr>
                <a14:m>
                  <m:oMath xmlns:m="http://schemas.openxmlformats.org/officeDocument/2006/math">
                    <m:sSup>
                      <m:sSup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sup>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up>
                    </m:s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𝜔</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[1+3</m:t>
                    </m:r>
                    <m:f>
                      <m:f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acc>
                          <m:accPr>
                            <m:chr m:val="⃗"/>
                            <m:ctrlPr>
                              <a:rPr lang="es-CO"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sSub>
                              <m:sSub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sub>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acc>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𝑢</m:t>
                            </m:r>
                          </m:e>
                        </m:acc>
                      </m:num>
                      <m:den>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𝑐</m:t>
                            </m:r>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p>
                      </m:den>
                    </m:f>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9</m:t>
                        </m:r>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d>
                              <m:d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s-CO"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sSub>
                                      <m:sSubPr>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sub>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𝛼</m:t>
                                        </m:r>
                                      </m:sub>
                                    </m:sSub>
                                  </m:e>
                                </m:acc>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𝑢</m:t>
                                    </m:r>
                                  </m:e>
                                </m:acc>
                              </m:e>
                            </m:d>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p>
                      </m:num>
                      <m:den>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𝑐</m:t>
                            </m:r>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4</m:t>
                            </m:r>
                          </m:sup>
                        </m:sSup>
                      </m:den>
                    </m:f>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3</m:t>
                        </m:r>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s-CO"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s-CO"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𝑢</m:t>
                                </m:r>
                              </m:e>
                            </m:acc>
                            <m:r>
                              <a:rPr lang="es-CO" b="0" i="1" dirty="0"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p>
                      </m:num>
                      <m:den>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Sup>
                          <m:sSupPr>
                            <m:ctrlP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𝑐</m:t>
                            </m:r>
                          </m:e>
                          <m:sup>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p>
                      </m:den>
                    </m:f>
                    <m:r>
                      <a:rPr lang="en-US"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s-CO" dirty="0">
                    <a:solidFill>
                      <a:schemeClr val="tx1"/>
                    </a:solidFill>
                    <a:latin typeface="Calibri Light" panose="020F0302020204030204" pitchFamily="34" charset="0"/>
                    <a:cs typeface="Calibri Light" panose="020F0302020204030204" pitchFamily="34" charset="0"/>
                  </a:rPr>
                  <a:t> </a:t>
                </a:r>
              </a:p>
              <a:p>
                <a:pPr marL="45720" indent="0">
                  <a:buNone/>
                </a:pPr>
                <a:r>
                  <a:rPr lang="es-CO" dirty="0">
                    <a:solidFill>
                      <a:schemeClr val="tx1"/>
                    </a:solidFill>
                    <a:latin typeface="Calibri Light" panose="020F0302020204030204" pitchFamily="34" charset="0"/>
                    <a:cs typeface="Calibri Light" panose="020F0302020204030204" pitchFamily="34" charset="0"/>
                  </a:rPr>
                  <a:t/>
                </a:r>
                <a:br>
                  <a:rPr lang="es-CO" dirty="0">
                    <a:solidFill>
                      <a:schemeClr val="tx1"/>
                    </a:solidFill>
                    <a:latin typeface="Calibri Light" panose="020F0302020204030204" pitchFamily="34" charset="0"/>
                    <a:cs typeface="Calibri Light" panose="020F0302020204030204" pitchFamily="34" charset="0"/>
                  </a:rPr>
                </a:br>
                <a:endParaRPr lang="es-CO" dirty="0">
                  <a:solidFill>
                    <a:schemeClr val="tx1"/>
                  </a:solidFill>
                  <a:latin typeface="Calibri Light" panose="020F0302020204030204" pitchFamily="34" charset="0"/>
                  <a:cs typeface="Calibri Light" panose="020F0302020204030204" pitchFamily="34" charset="0"/>
                </a:endParaRPr>
              </a:p>
              <a:p>
                <a:pPr marL="45720" indent="0">
                  <a:buNone/>
                </a:pPr>
                <a:endParaRPr lang="es-CO" dirty="0">
                  <a:solidFill>
                    <a:schemeClr val="tx1"/>
                  </a:solidFill>
                  <a:latin typeface="Calibri Light" panose="020F0302020204030204" pitchFamily="34" charset="0"/>
                  <a:cs typeface="Calibri Light" panose="020F0302020204030204" pitchFamily="34" charset="0"/>
                </a:endParaRPr>
              </a:p>
              <a:p>
                <a:pPr marL="45720" indent="0">
                  <a:buNone/>
                </a:pPr>
                <a:endParaRPr lang="es-CO"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965960"/>
                <a:ext cx="9875520" cy="4347780"/>
              </a:xfrm>
              <a:blipFill>
                <a:blip r:embed="rId2"/>
                <a:stretch>
                  <a:fillRect l="-185" t="-56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188CEAF-1F1E-430C-BC11-94E1772FC1A6}"/>
                  </a:ext>
                </a:extLst>
              </p:cNvPr>
              <p:cNvSpPr txBox="1"/>
              <p:nvPr/>
            </p:nvSpPr>
            <p:spPr>
              <a:xfrm>
                <a:off x="7558480" y="4116877"/>
                <a:ext cx="3144852" cy="1595052"/>
              </a:xfrm>
              <a:prstGeom prst="rect">
                <a:avLst/>
              </a:prstGeom>
              <a:noFill/>
              <a:ln>
                <a:solidFill>
                  <a:srgbClr val="C00000"/>
                </a:solidFill>
                <a:prstDash val="dash"/>
              </a:ln>
            </p:spPr>
            <p:txBody>
              <a:bodyPr wrap="square" rtlCol="0">
                <a:spAutoFit/>
              </a:bodyPr>
              <a:lstStyle/>
              <a:p>
                <a:pPr algn="ctr"/>
                <a:r>
                  <a:rPr lang="es-CO" sz="2000" dirty="0">
                    <a:latin typeface="Calibri Light" panose="020F0302020204030204" pitchFamily="34" charset="0"/>
                    <a:cs typeface="Calibri Light" panose="020F0302020204030204" pitchFamily="34" charset="0"/>
                  </a:rPr>
                  <a:t>Cantidades macroscópicas</a:t>
                </a:r>
                <a:endParaRPr lang="es-CO" sz="1600" dirty="0"/>
              </a:p>
              <a:p>
                <a:pPr/>
                <a14:m>
                  <m:oMathPara xmlns:m="http://schemas.openxmlformats.org/officeDocument/2006/math">
                    <m:oMathParaPr>
                      <m:jc m:val="centerGroup"/>
                    </m:oMathParaPr>
                    <m:oMath xmlns:m="http://schemas.openxmlformats.org/officeDocument/2006/math">
                      <m:r>
                        <a:rPr lang="es-CO" sz="1600" i="1" smtClean="0">
                          <a:latin typeface="Cambria Math" panose="02040503050406030204" pitchFamily="18" charset="0"/>
                          <a:ea typeface="Cambria Math" panose="02040503050406030204" pitchFamily="18" charset="0"/>
                        </a:rPr>
                        <m:t>𝜌</m:t>
                      </m:r>
                      <m:r>
                        <a:rPr lang="es-CO" sz="1600" b="0" i="1" smtClean="0">
                          <a:latin typeface="Cambria Math" panose="02040503050406030204" pitchFamily="18" charset="0"/>
                          <a:ea typeface="Cambria Math" panose="02040503050406030204" pitchFamily="18" charset="0"/>
                        </a:rPr>
                        <m:t>=</m:t>
                      </m:r>
                      <m:nary>
                        <m:naryPr>
                          <m:chr m:val="∑"/>
                          <m:supHide m:val="on"/>
                          <m:ctrlPr>
                            <a:rPr lang="es-CO" sz="1600" b="0" i="1" smtClean="0">
                              <a:latin typeface="Cambria Math" panose="02040503050406030204" pitchFamily="18" charset="0"/>
                              <a:ea typeface="Cambria Math" panose="02040503050406030204" pitchFamily="18" charset="0"/>
                            </a:rPr>
                          </m:ctrlPr>
                        </m:naryPr>
                        <m:sub>
                          <m:r>
                            <m:rPr>
                              <m:brk m:alnAt="7"/>
                            </m:rPr>
                            <a:rPr lang="es-CO" sz="1600" b="0" i="1" smtClean="0">
                              <a:latin typeface="Cambria Math" panose="02040503050406030204" pitchFamily="18" charset="0"/>
                              <a:ea typeface="Cambria Math" panose="02040503050406030204" pitchFamily="18" charset="0"/>
                            </a:rPr>
                            <m:t>𝛼</m:t>
                          </m:r>
                        </m:sub>
                        <m:sup/>
                        <m:e>
                          <m:sSub>
                            <m:sSubPr>
                              <m:ctrlPr>
                                <a:rPr lang="es-CO" sz="1600" b="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𝑓</m:t>
                              </m:r>
                            </m:e>
                            <m:sub>
                              <m:r>
                                <a:rPr lang="es-CO" sz="1600" b="0" i="1" smtClean="0">
                                  <a:latin typeface="Cambria Math" panose="02040503050406030204" pitchFamily="18" charset="0"/>
                                  <a:ea typeface="Cambria Math" panose="02040503050406030204" pitchFamily="18" charset="0"/>
                                </a:rPr>
                                <m:t>𝛼</m:t>
                              </m:r>
                            </m:sub>
                          </m:sSub>
                        </m:e>
                      </m:nary>
                    </m:oMath>
                  </m:oMathPara>
                </a14:m>
                <a:endParaRPr lang="es-CO" sz="1600" dirty="0"/>
              </a:p>
              <a:p>
                <a:pPr/>
                <a14:m>
                  <m:oMathPara xmlns:m="http://schemas.openxmlformats.org/officeDocument/2006/math">
                    <m:oMathParaPr>
                      <m:jc m:val="centerGroup"/>
                    </m:oMathParaPr>
                    <m:oMath xmlns:m="http://schemas.openxmlformats.org/officeDocument/2006/math">
                      <m:acc>
                        <m:accPr>
                          <m:chr m:val="⃗"/>
                          <m:ctrlPr>
                            <a:rPr lang="es-CO" sz="1600" b="0" i="1" dirty="0" smtClean="0">
                              <a:latin typeface="Cambria Math" panose="02040503050406030204" pitchFamily="18" charset="0"/>
                              <a:ea typeface="Cambria Math" panose="02040503050406030204" pitchFamily="18" charset="0"/>
                              <a:cs typeface="Calibri Light" panose="020F0302020204030204" pitchFamily="34" charset="0"/>
                            </a:rPr>
                          </m:ctrlPr>
                        </m:accPr>
                        <m:e>
                          <m:r>
                            <a:rPr lang="es-CO" sz="1600" b="0" i="1" dirty="0" smtClean="0">
                              <a:latin typeface="Cambria Math" panose="02040503050406030204" pitchFamily="18" charset="0"/>
                              <a:ea typeface="Cambria Math" panose="02040503050406030204" pitchFamily="18" charset="0"/>
                              <a:cs typeface="Calibri Light" panose="020F0302020204030204" pitchFamily="34" charset="0"/>
                            </a:rPr>
                            <m:t>𝑗</m:t>
                          </m:r>
                        </m:e>
                      </m:acc>
                      <m:r>
                        <a:rPr lang="es-CO" sz="1600" i="1">
                          <a:latin typeface="Cambria Math" panose="02040503050406030204" pitchFamily="18" charset="0"/>
                          <a:ea typeface="Cambria Math" panose="02040503050406030204" pitchFamily="18" charset="0"/>
                        </a:rPr>
                        <m:t>=</m:t>
                      </m:r>
                      <m:r>
                        <a:rPr lang="es-CO" sz="1600" i="1">
                          <a:latin typeface="Cambria Math" panose="02040503050406030204" pitchFamily="18" charset="0"/>
                          <a:ea typeface="Cambria Math" panose="02040503050406030204" pitchFamily="18" charset="0"/>
                        </a:rPr>
                        <m:t>𝜌</m:t>
                      </m:r>
                      <m:r>
                        <a:rPr lang="es-CO" sz="1600" b="0" i="1" smtClean="0">
                          <a:latin typeface="Cambria Math" panose="02040503050406030204" pitchFamily="18" charset="0"/>
                          <a:ea typeface="Cambria Math" panose="02040503050406030204" pitchFamily="18" charset="0"/>
                        </a:rPr>
                        <m:t> </m:t>
                      </m:r>
                      <m:acc>
                        <m:accPr>
                          <m:chr m:val="⃗"/>
                          <m:ctrlPr>
                            <a:rPr lang="es-CO" sz="1600" b="0" i="1" smtClean="0">
                              <a:latin typeface="Cambria Math" panose="02040503050406030204" pitchFamily="18" charset="0"/>
                              <a:ea typeface="Cambria Math" panose="02040503050406030204" pitchFamily="18" charset="0"/>
                            </a:rPr>
                          </m:ctrlPr>
                        </m:accPr>
                        <m:e>
                          <m:r>
                            <a:rPr lang="es-CO" sz="1600" b="0" i="1" smtClean="0">
                              <a:latin typeface="Cambria Math" panose="02040503050406030204" pitchFamily="18" charset="0"/>
                              <a:ea typeface="Cambria Math" panose="02040503050406030204" pitchFamily="18" charset="0"/>
                            </a:rPr>
                            <m:t>𝑈</m:t>
                          </m:r>
                        </m:e>
                      </m:acc>
                      <m:r>
                        <a:rPr lang="es-CO" sz="1600" b="0" i="1" smtClean="0">
                          <a:latin typeface="Cambria Math" panose="02040503050406030204" pitchFamily="18" charset="0"/>
                          <a:ea typeface="Cambria Math" panose="02040503050406030204" pitchFamily="18" charset="0"/>
                        </a:rPr>
                        <m:t>=</m:t>
                      </m:r>
                      <m:nary>
                        <m:naryPr>
                          <m:chr m:val="∑"/>
                          <m:supHide m:val="on"/>
                          <m:ctrlPr>
                            <a:rPr lang="es-CO" sz="1600" i="1">
                              <a:latin typeface="Cambria Math" panose="02040503050406030204" pitchFamily="18" charset="0"/>
                              <a:ea typeface="Cambria Math" panose="02040503050406030204" pitchFamily="18" charset="0"/>
                            </a:rPr>
                          </m:ctrlPr>
                        </m:naryPr>
                        <m:sub>
                          <m:r>
                            <m:rPr>
                              <m:brk m:alnAt="7"/>
                            </m:rPr>
                            <a:rPr lang="es-CO" sz="1600" i="1">
                              <a:latin typeface="Cambria Math" panose="02040503050406030204" pitchFamily="18" charset="0"/>
                              <a:ea typeface="Cambria Math" panose="02040503050406030204" pitchFamily="18" charset="0"/>
                            </a:rPr>
                            <m:t>𝛼</m:t>
                          </m:r>
                        </m:sub>
                        <m:sup/>
                        <m:e>
                          <m:sSub>
                            <m:sSubPr>
                              <m:ctrlPr>
                                <a:rPr lang="es-CO" sz="1600" i="1">
                                  <a:latin typeface="Cambria Math" panose="02040503050406030204" pitchFamily="18" charset="0"/>
                                  <a:ea typeface="Cambria Math" panose="02040503050406030204" pitchFamily="18" charset="0"/>
                                </a:rPr>
                              </m:ctrlPr>
                            </m:sSubPr>
                            <m:e>
                              <m:r>
                                <a:rPr lang="es-CO" sz="1600" i="1">
                                  <a:latin typeface="Cambria Math" panose="02040503050406030204" pitchFamily="18" charset="0"/>
                                  <a:ea typeface="Cambria Math" panose="02040503050406030204" pitchFamily="18" charset="0"/>
                                </a:rPr>
                                <m:t>𝑓</m:t>
                              </m:r>
                            </m:e>
                            <m:sub>
                              <m:r>
                                <a:rPr lang="es-CO" sz="1600" i="1">
                                  <a:latin typeface="Cambria Math" panose="02040503050406030204" pitchFamily="18" charset="0"/>
                                  <a:ea typeface="Cambria Math" panose="02040503050406030204" pitchFamily="18" charset="0"/>
                                </a:rPr>
                                <m:t>𝛼</m:t>
                              </m:r>
                            </m:sub>
                          </m:sSub>
                          <m:acc>
                            <m:accPr>
                              <m:chr m:val="⃗"/>
                              <m:ctrlPr>
                                <a:rPr lang="es-CO" sz="1600" i="1">
                                  <a:latin typeface="Cambria Math" panose="02040503050406030204" pitchFamily="18" charset="0"/>
                                  <a:ea typeface="Cambria Math" panose="02040503050406030204" pitchFamily="18" charset="0"/>
                                </a:rPr>
                              </m:ctrlPr>
                            </m:accPr>
                            <m:e>
                              <m:sSub>
                                <m:sSubPr>
                                  <m:ctrlPr>
                                    <a:rPr lang="es-CO" sz="1600" i="1" smtClean="0">
                                      <a:latin typeface="Cambria Math" panose="02040503050406030204" pitchFamily="18" charset="0"/>
                                      <a:ea typeface="Cambria Math" panose="02040503050406030204" pitchFamily="18" charset="0"/>
                                    </a:rPr>
                                  </m:ctrlPr>
                                </m:sSubPr>
                                <m:e>
                                  <m:r>
                                    <a:rPr lang="es-CO" sz="1600" b="0" i="1" smtClean="0">
                                      <a:latin typeface="Cambria Math" panose="02040503050406030204" pitchFamily="18" charset="0"/>
                                      <a:ea typeface="Cambria Math" panose="02040503050406030204" pitchFamily="18" charset="0"/>
                                    </a:rPr>
                                    <m:t>𝑣</m:t>
                                  </m:r>
                                </m:e>
                                <m:sub>
                                  <m:r>
                                    <a:rPr lang="es-CO" sz="1600" i="1" smtClean="0">
                                      <a:latin typeface="Cambria Math" panose="02040503050406030204" pitchFamily="18" charset="0"/>
                                      <a:ea typeface="Cambria Math" panose="02040503050406030204" pitchFamily="18" charset="0"/>
                                    </a:rPr>
                                    <m:t>𝛼</m:t>
                                  </m:r>
                                </m:sub>
                              </m:sSub>
                            </m:e>
                          </m:acc>
                        </m:e>
                      </m:nary>
                    </m:oMath>
                  </m:oMathPara>
                </a14:m>
                <a:endParaRPr lang="es-CO" sz="1600" dirty="0"/>
              </a:p>
            </p:txBody>
          </p:sp>
        </mc:Choice>
        <mc:Fallback xmlns="">
          <p:sp>
            <p:nvSpPr>
              <p:cNvPr id="4" name="TextBox 3">
                <a:extLst>
                  <a:ext uri="{FF2B5EF4-FFF2-40B4-BE49-F238E27FC236}">
                    <a16:creationId xmlns:a16="http://schemas.microsoft.com/office/drawing/2014/main" id="{5188CEAF-1F1E-430C-BC11-94E1772FC1A6}"/>
                  </a:ext>
                </a:extLst>
              </p:cNvPr>
              <p:cNvSpPr txBox="1">
                <a:spLocks noRot="1" noChangeAspect="1" noMove="1" noResize="1" noEditPoints="1" noAdjustHandles="1" noChangeArrowheads="1" noChangeShapeType="1" noTextEdit="1"/>
              </p:cNvSpPr>
              <p:nvPr/>
            </p:nvSpPr>
            <p:spPr>
              <a:xfrm>
                <a:off x="7558480" y="4116877"/>
                <a:ext cx="3144852" cy="1595052"/>
              </a:xfrm>
              <a:prstGeom prst="rect">
                <a:avLst/>
              </a:prstGeom>
              <a:blipFill>
                <a:blip r:embed="rId3"/>
                <a:stretch>
                  <a:fillRect t="-1515"/>
                </a:stretch>
              </a:blipFill>
              <a:ln>
                <a:solidFill>
                  <a:srgbClr val="C00000"/>
                </a:solidFill>
                <a:prstDash val="dash"/>
              </a:ln>
            </p:spPr>
            <p:txBody>
              <a:bodyPr/>
              <a:lstStyle/>
              <a:p>
                <a:r>
                  <a:rPr lang="es-CO">
                    <a:noFill/>
                  </a:rPr>
                  <a:t> </a:t>
                </a:r>
              </a:p>
            </p:txBody>
          </p:sp>
        </mc:Fallback>
      </mc:AlternateContent>
    </p:spTree>
    <p:extLst>
      <p:ext uri="{BB962C8B-B14F-4D97-AF65-F5344CB8AC3E}">
        <p14:creationId xmlns:p14="http://schemas.microsoft.com/office/powerpoint/2010/main" val="398547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AFE6F8-2A65-4DEC-BFEE-AF5682477B54}"/>
              </a:ext>
            </a:extLst>
          </p:cNvPr>
          <p:cNvSpPr>
            <a:spLocks noGrp="1"/>
          </p:cNvSpPr>
          <p:nvPr>
            <p:ph type="title"/>
          </p:nvPr>
        </p:nvSpPr>
        <p:spPr/>
        <p:txBody>
          <a:bodyPr/>
          <a:lstStyle/>
          <a:p>
            <a:r>
              <a:rPr lang="en-US" dirty="0"/>
              <a:t>Marco </a:t>
            </a:r>
            <a:r>
              <a:rPr lang="en-US" dirty="0" err="1"/>
              <a:t>teórico</a:t>
            </a:r>
            <a:endParaRPr lang="es-CO" dirty="0"/>
          </a:p>
        </p:txBody>
      </p:sp>
      <p:pic>
        <p:nvPicPr>
          <p:cNvPr id="5" name="Picture 4">
            <a:extLst>
              <a:ext uri="{FF2B5EF4-FFF2-40B4-BE49-F238E27FC236}">
                <a16:creationId xmlns:a16="http://schemas.microsoft.com/office/drawing/2014/main" xmlns="" id="{7DA28D64-667D-4909-9B56-2D204645D0F0}"/>
              </a:ext>
            </a:extLst>
          </p:cNvPr>
          <p:cNvPicPr>
            <a:picLocks noChangeAspect="1"/>
          </p:cNvPicPr>
          <p:nvPr/>
        </p:nvPicPr>
        <p:blipFill>
          <a:blip r:embed="rId2"/>
          <a:stretch>
            <a:fillRect/>
          </a:stretch>
        </p:blipFill>
        <p:spPr>
          <a:xfrm>
            <a:off x="2706290" y="1505583"/>
            <a:ext cx="5915025" cy="4972050"/>
          </a:xfrm>
          <a:prstGeom prst="rect">
            <a:avLst/>
          </a:prstGeom>
        </p:spPr>
      </p:pic>
    </p:spTree>
    <p:extLst>
      <p:ext uri="{BB962C8B-B14F-4D97-AF65-F5344CB8AC3E}">
        <p14:creationId xmlns:p14="http://schemas.microsoft.com/office/powerpoint/2010/main" val="1455214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Marco </a:t>
            </a:r>
            <a:r>
              <a:rPr lang="en-US" dirty="0" err="1"/>
              <a:t>teórico</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965960"/>
                <a:ext cx="6763871" cy="4347780"/>
              </a:xfrm>
            </p:spPr>
            <p:txBody>
              <a:bodyPr>
                <a:normAutofit/>
              </a:bodyPr>
              <a:lstStyle/>
              <a:p>
                <a:pPr marL="45720" indent="0">
                  <a:buNone/>
                </a:pPr>
                <a:r>
                  <a:rPr lang="en-US" sz="1800" dirty="0">
                    <a:solidFill>
                      <a:schemeClr val="tx1"/>
                    </a:solidFill>
                    <a:latin typeface="Calibri Light" panose="020F0302020204030204" pitchFamily="34" charset="0"/>
                    <a:cs typeface="Calibri Light" panose="020F0302020204030204" pitchFamily="34" charset="0"/>
                  </a:rPr>
                  <a:t>Lattice </a:t>
                </a:r>
                <a:r>
                  <a:rPr lang="es-CO" sz="1800" dirty="0" err="1">
                    <a:solidFill>
                      <a:schemeClr val="tx1"/>
                    </a:solidFill>
                    <a:latin typeface="Calibri Light" panose="020F0302020204030204" pitchFamily="34" charset="0"/>
                    <a:cs typeface="Calibri Light" panose="020F0302020204030204" pitchFamily="34" charset="0"/>
                  </a:rPr>
                  <a:t>Boltzmann</a:t>
                </a:r>
                <a:r>
                  <a:rPr lang="es-CO" sz="1800" dirty="0">
                    <a:solidFill>
                      <a:schemeClr val="tx1"/>
                    </a:solidFill>
                    <a:latin typeface="Calibri Light" panose="020F0302020204030204" pitchFamily="34" charset="0"/>
                    <a:cs typeface="Calibri Light" panose="020F0302020204030204" pitchFamily="34" charset="0"/>
                  </a:rPr>
                  <a:t> de múltiples tiempos de </a:t>
                </a:r>
                <a:r>
                  <a:rPr lang="es-CO" sz="1800" dirty="0" err="1">
                    <a:solidFill>
                      <a:schemeClr val="tx1"/>
                    </a:solidFill>
                    <a:latin typeface="Calibri Light" panose="020F0302020204030204" pitchFamily="34" charset="0"/>
                    <a:cs typeface="Calibri Light" panose="020F0302020204030204" pitchFamily="34" charset="0"/>
                  </a:rPr>
                  <a:t>relajaci</a:t>
                </a:r>
                <a:r>
                  <a:rPr lang="en-US" sz="1800" dirty="0" err="1">
                    <a:solidFill>
                      <a:schemeClr val="tx1"/>
                    </a:solidFill>
                    <a:latin typeface="Calibri Light" panose="020F0302020204030204" pitchFamily="34" charset="0"/>
                    <a:cs typeface="Calibri Light" panose="020F0302020204030204" pitchFamily="34" charset="0"/>
                  </a:rPr>
                  <a:t>ón</a:t>
                </a:r>
                <a:r>
                  <a:rPr lang="en-US" sz="1800" dirty="0">
                    <a:solidFill>
                      <a:schemeClr val="tx1"/>
                    </a:solidFill>
                    <a:latin typeface="Calibri Light" panose="020F0302020204030204" pitchFamily="34" charset="0"/>
                    <a:cs typeface="Calibri Light" panose="020F0302020204030204" pitchFamily="34" charset="0"/>
                  </a:rPr>
                  <a:t>: </a:t>
                </a:r>
                <a:endParaRPr lang="es-CO" sz="1800" dirty="0">
                  <a:solidFill>
                    <a:schemeClr val="tx1"/>
                  </a:solidFill>
                  <a:latin typeface="Calibri Light" panose="020F0302020204030204" pitchFamily="34" charset="0"/>
                  <a:cs typeface="Calibri Light" panose="020F0302020204030204" pitchFamily="34" charset="0"/>
                </a:endParaRPr>
              </a:p>
              <a:p>
                <a:pPr marL="45720" indent="0">
                  <a:buNone/>
                </a:pPr>
                <a:r>
                  <a:rPr lang="en-US" sz="1800" dirty="0" err="1">
                    <a:solidFill>
                      <a:schemeClr val="tx1"/>
                    </a:solidFill>
                    <a:latin typeface="Calibri Light" panose="020F0302020204030204" pitchFamily="34" charset="0"/>
                    <a:cs typeface="Calibri Light" panose="020F0302020204030204" pitchFamily="34" charset="0"/>
                  </a:rPr>
                  <a:t>Momentos</a:t>
                </a:r>
                <a:r>
                  <a:rPr lang="en-US" sz="1800" dirty="0">
                    <a:solidFill>
                      <a:schemeClr val="tx1"/>
                    </a:solidFill>
                    <a:latin typeface="Calibri Light" panose="020F0302020204030204" pitchFamily="34" charset="0"/>
                    <a:cs typeface="Calibri Light" panose="020F0302020204030204" pitchFamily="34" charset="0"/>
                  </a:rPr>
                  <a:t>:</a:t>
                </a:r>
                <a:br>
                  <a:rPr lang="en-US" sz="1800" dirty="0">
                    <a:solidFill>
                      <a:schemeClr val="tx1"/>
                    </a:solidFill>
                    <a:latin typeface="Calibri Light" panose="020F0302020204030204" pitchFamily="34" charset="0"/>
                    <a:cs typeface="Calibri Light" panose="020F0302020204030204" pitchFamily="34" charset="0"/>
                  </a:rPr>
                </a:b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cs typeface="Calibri Light" panose="020F0302020204030204" pitchFamily="34" charset="0"/>
                        </a:rPr>
                        <m:t>|</m:t>
                      </m:r>
                      <m:d>
                        <m:dPr>
                          <m:begChr m:val=""/>
                          <m:endChr m:val="⟩"/>
                          <m:ctrlP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d>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𝜀</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𝑝</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𝑥𝑥</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𝑝</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𝑥𝑦</m:t>
                              </m:r>
                            </m:sub>
                          </m:s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e>
                        <m:sup>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oMath>
                  </m:oMathPara>
                </a14:m>
                <a:endParaRPr lang="es-CO" sz="2000" dirty="0">
                  <a:solidFill>
                    <a:schemeClr val="tx1"/>
                  </a:solidFill>
                  <a:latin typeface="Calibri Light" panose="020F0302020204030204" pitchFamily="34" charset="0"/>
                  <a:cs typeface="Calibri Light" panose="020F0302020204030204" pitchFamily="34" charset="0"/>
                </a:endParaRPr>
              </a:p>
              <a:p>
                <a:pPr marL="45720" indent="0">
                  <a:buNone/>
                </a:pPr>
                <a:endParaRPr lang="en-US" sz="2000" dirty="0">
                  <a:solidFill>
                    <a:schemeClr val="tx1"/>
                  </a:solidFill>
                  <a:latin typeface="Calibri Light" panose="020F0302020204030204" pitchFamily="34" charset="0"/>
                  <a:cs typeface="Calibri Light" panose="020F0302020204030204" pitchFamily="34" charset="0"/>
                </a:endParaRPr>
              </a:p>
              <a:p>
                <a:pPr marL="45720" indent="0">
                  <a:buNone/>
                </a:pP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oMath>
                </a14:m>
                <a:r>
                  <a:rPr lang="es-CO" sz="2000" dirty="0">
                    <a:solidFill>
                      <a:schemeClr val="tx1"/>
                    </a:solidFill>
                    <a:latin typeface="Calibri Light" panose="020F0302020204030204" pitchFamily="34" charset="0"/>
                    <a:cs typeface="Calibri Light" panose="020F0302020204030204" pitchFamily="34" charset="0"/>
                  </a:rPr>
                  <a:t>          densidad</a:t>
                </a:r>
              </a:p>
              <a:p>
                <a:pPr marL="45720"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oMath>
                </a14:m>
                <a:r>
                  <a:rPr lang="es-CO" sz="2000" dirty="0">
                    <a:solidFill>
                      <a:schemeClr val="tx1"/>
                    </a:solidFill>
                    <a:latin typeface="Calibri Light" panose="020F0302020204030204" pitchFamily="34" charset="0"/>
                    <a:cs typeface="Calibri Light" panose="020F0302020204030204" pitchFamily="34" charset="0"/>
                  </a:rPr>
                  <a:t>       flujo de momento</a:t>
                </a:r>
              </a:p>
              <a:p>
                <a:pPr marL="45720"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𝑞</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oMath>
                </a14:m>
                <a:r>
                  <a:rPr lang="es-CO" sz="2000" dirty="0">
                    <a:solidFill>
                      <a:schemeClr val="tx1"/>
                    </a:solidFill>
                    <a:latin typeface="Calibri Light" panose="020F0302020204030204" pitchFamily="34" charset="0"/>
                    <a:cs typeface="Calibri Light" panose="020F0302020204030204" pitchFamily="34" charset="0"/>
                  </a:rPr>
                  <a:t>      flujo de calor</a:t>
                </a:r>
              </a:p>
              <a:p>
                <a:pPr marL="45720" indent="0">
                  <a:buNone/>
                </a:pP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𝜀</m:t>
                    </m:r>
                  </m:oMath>
                </a14:m>
                <a:r>
                  <a:rPr lang="es-CO" sz="2000" dirty="0">
                    <a:solidFill>
                      <a:schemeClr val="tx1"/>
                    </a:solidFill>
                    <a:latin typeface="Calibri Light" panose="020F0302020204030204" pitchFamily="34" charset="0"/>
                    <a:cs typeface="Calibri Light" panose="020F0302020204030204" pitchFamily="34" charset="0"/>
                  </a:rPr>
                  <a:t>           cuadrado de la </a:t>
                </a:r>
                <a:r>
                  <a:rPr lang="es-CO" sz="2000" dirty="0" err="1">
                    <a:solidFill>
                      <a:schemeClr val="tx1"/>
                    </a:solidFill>
                    <a:latin typeface="Calibri Light" panose="020F0302020204030204" pitchFamily="34" charset="0"/>
                    <a:cs typeface="Calibri Light" panose="020F0302020204030204" pitchFamily="34" charset="0"/>
                  </a:rPr>
                  <a:t>energ</a:t>
                </a:r>
                <a:r>
                  <a:rPr lang="en-US" sz="2000" dirty="0" err="1">
                    <a:solidFill>
                      <a:schemeClr val="tx1"/>
                    </a:solidFill>
                    <a:latin typeface="Calibri Light" panose="020F0302020204030204" pitchFamily="34" charset="0"/>
                    <a:cs typeface="Calibri Light" panose="020F0302020204030204" pitchFamily="34" charset="0"/>
                  </a:rPr>
                  <a:t>ía</a:t>
                </a:r>
                <a:endParaRPr lang="en-US" sz="2000" dirty="0">
                  <a:solidFill>
                    <a:schemeClr val="tx1"/>
                  </a:solidFill>
                  <a:latin typeface="Calibri Light" panose="020F0302020204030204" pitchFamily="34" charset="0"/>
                  <a:cs typeface="Calibri Light" panose="020F0302020204030204" pitchFamily="34" charset="0"/>
                </a:endParaRPr>
              </a:p>
              <a:p>
                <a:pPr marL="45720" indent="0">
                  <a:buNone/>
                </a:pPr>
                <a14:m>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m:t>
                    </m:r>
                  </m:oMath>
                </a14:m>
                <a:r>
                  <a:rPr lang="es-CO" sz="2000" dirty="0">
                    <a:solidFill>
                      <a:schemeClr val="tx1"/>
                    </a:solidFill>
                    <a:latin typeface="Calibri Light" panose="020F0302020204030204" pitchFamily="34" charset="0"/>
                    <a:cs typeface="Calibri Light" panose="020F0302020204030204" pitchFamily="34" charset="0"/>
                  </a:rPr>
                  <a:t>           energía</a:t>
                </a:r>
              </a:p>
              <a:p>
                <a:pPr marL="45720" indent="0">
                  <a:buNone/>
                </a:pPr>
                <a14:m>
                  <m:oMath xmlns:m="http://schemas.openxmlformats.org/officeDocument/2006/math">
                    <m:sSub>
                      <m:sSubPr>
                        <m:ctrlP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𝑝</m:t>
                        </m:r>
                      </m:e>
                      <m:sub>
                        <m:r>
                          <a:rPr lang="en-US" sz="20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𝑥𝑥</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𝑥𝑦</m:t>
                        </m:r>
                      </m:sub>
                    </m:sSub>
                  </m:oMath>
                </a14:m>
                <a:r>
                  <a:rPr lang="es-CO" sz="2000" dirty="0">
                    <a:solidFill>
                      <a:schemeClr val="tx1"/>
                    </a:solidFill>
                    <a:latin typeface="Calibri Light" panose="020F0302020204030204" pitchFamily="34" charset="0"/>
                    <a:cs typeface="Calibri Light" panose="020F0302020204030204" pitchFamily="34" charset="0"/>
                  </a:rPr>
                  <a:t>  tensor de estrés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965960"/>
                <a:ext cx="6763871" cy="4347780"/>
              </a:xfrm>
              <a:blipFill>
                <a:blip r:embed="rId2"/>
                <a:stretch>
                  <a:fillRect l="-90" t="-1403" b="-84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310087" y="3074263"/>
                <a:ext cx="14350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cs typeface="Calibri Light" panose="020F0302020204030204" pitchFamily="34" charset="0"/>
                        </a:rPr>
                        <m:t>|</m:t>
                      </m:r>
                      <m:d>
                        <m:dPr>
                          <m:begChr m:val=""/>
                          <m:endChr m:val="⟩"/>
                          <m:ctrlPr>
                            <a:rPr lang="en-US" sz="2000" i="1">
                              <a:latin typeface="Cambria Math" panose="02040503050406030204" pitchFamily="18" charset="0"/>
                              <a:ea typeface="Cambria Math" panose="02040503050406030204" pitchFamily="18" charset="0"/>
                              <a:cs typeface="Calibri Light" panose="020F0302020204030204" pitchFamily="34" charset="0"/>
                            </a:rPr>
                          </m:ctrlPr>
                        </m:dPr>
                        <m:e>
                          <m:r>
                            <a:rPr lang="en-US" sz="2000" i="1">
                              <a:latin typeface="Cambria Math" panose="02040503050406030204" pitchFamily="18" charset="0"/>
                              <a:ea typeface="Cambria Math" panose="02040503050406030204" pitchFamily="18" charset="0"/>
                              <a:cs typeface="Calibri Light" panose="020F0302020204030204" pitchFamily="34" charset="0"/>
                            </a:rPr>
                            <m:t>𝜚</m:t>
                          </m:r>
                        </m:e>
                      </m:d>
                      <m:r>
                        <a:rPr lang="en-US" sz="2000" i="1">
                          <a:latin typeface="Cambria Math" panose="02040503050406030204" pitchFamily="18" charset="0"/>
                          <a:ea typeface="Cambria Math" panose="02040503050406030204" pitchFamily="18" charset="0"/>
                          <a:cs typeface="Calibri Light" panose="020F0302020204030204" pitchFamily="34" charset="0"/>
                        </a:rPr>
                        <m:t>=</m:t>
                      </m:r>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𝑀</m:t>
                      </m:r>
                      <m:r>
                        <a:rPr lang="en-US" sz="2000" i="1">
                          <a:latin typeface="Cambria Math" panose="02040503050406030204" pitchFamily="18" charset="0"/>
                          <a:cs typeface="Calibri Light" panose="020F0302020204030204" pitchFamily="34" charset="0"/>
                        </a:rPr>
                        <m:t>|</m:t>
                      </m:r>
                      <m:d>
                        <m:dPr>
                          <m:begChr m:val=""/>
                          <m:endChr m:val="⟩"/>
                          <m:ctrlPr>
                            <a:rPr lang="en-US" sz="2000" i="1">
                              <a:latin typeface="Cambria Math" panose="02040503050406030204" pitchFamily="18" charset="0"/>
                              <a:ea typeface="Cambria Math" panose="02040503050406030204" pitchFamily="18" charset="0"/>
                              <a:cs typeface="Calibri Light" panose="020F0302020204030204" pitchFamily="34" charset="0"/>
                            </a:rPr>
                          </m:ctrlPr>
                        </m:d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𝑓</m:t>
                          </m:r>
                        </m:e>
                      </m:d>
                    </m:oMath>
                  </m:oMathPara>
                </a14:m>
                <a:endParaRPr lang="es-CO" sz="2000" dirty="0"/>
              </a:p>
            </p:txBody>
          </p:sp>
        </mc:Choice>
        <mc:Fallback xmlns="">
          <p:sp>
            <p:nvSpPr>
              <p:cNvPr id="4" name="Rectangle 3"/>
              <p:cNvSpPr>
                <a:spLocks noRot="1" noChangeAspect="1" noMove="1" noResize="1" noEditPoints="1" noAdjustHandles="1" noChangeArrowheads="1" noChangeShapeType="1" noTextEdit="1"/>
              </p:cNvSpPr>
              <p:nvPr/>
            </p:nvSpPr>
            <p:spPr>
              <a:xfrm>
                <a:off x="7310087" y="3074263"/>
                <a:ext cx="1435072" cy="400110"/>
              </a:xfrm>
              <a:prstGeom prst="rect">
                <a:avLst/>
              </a:prstGeom>
              <a:blipFill>
                <a:blip r:embed="rId3"/>
                <a:stretch>
                  <a:fillRect l="-8051" t="-122727" r="-34322" b="-18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242898" y="3074263"/>
                <a:ext cx="169097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cs typeface="Calibri Light" panose="020F0302020204030204" pitchFamily="34" charset="0"/>
                        </a:rPr>
                        <m:t>|</m:t>
                      </m:r>
                      <m:d>
                        <m:dPr>
                          <m:begChr m:val=""/>
                          <m:endChr m:val="⟩"/>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d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𝑓</m:t>
                          </m:r>
                        </m:e>
                      </m:d>
                      <m:r>
                        <a:rPr lang="en-US" sz="2000" i="1">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2000" i="1" smtClean="0">
                              <a:latin typeface="Cambria Math" panose="02040503050406030204" pitchFamily="18" charset="0"/>
                              <a:ea typeface="Cambria Math" panose="02040503050406030204" pitchFamily="18" charset="0"/>
                              <a:cs typeface="Calibri Light" panose="020F0302020204030204" pitchFamily="34" charset="0"/>
                            </a:rPr>
                          </m:ctrlPr>
                        </m:sSupPr>
                        <m:e>
                          <m:r>
                            <a:rPr lang="en-US" sz="2000" b="0" i="1" smtClean="0">
                              <a:latin typeface="Cambria Math" panose="02040503050406030204" pitchFamily="18" charset="0"/>
                              <a:ea typeface="Cambria Math" panose="02040503050406030204" pitchFamily="18" charset="0"/>
                              <a:cs typeface="Calibri Light" panose="020F0302020204030204" pitchFamily="34" charset="0"/>
                            </a:rPr>
                            <m:t>𝑀</m:t>
                          </m:r>
                        </m:e>
                        <m:sup>
                          <m:r>
                            <a:rPr lang="en-US" sz="2000" b="0" i="1" smtClean="0">
                              <a:latin typeface="Cambria Math" panose="02040503050406030204" pitchFamily="18" charset="0"/>
                              <a:ea typeface="Cambria Math" panose="02040503050406030204" pitchFamily="18" charset="0"/>
                              <a:cs typeface="Calibri Light" panose="020F0302020204030204" pitchFamily="34" charset="0"/>
                            </a:rPr>
                            <m:t>−1</m:t>
                          </m:r>
                        </m:sup>
                      </m:sSup>
                      <m:r>
                        <a:rPr lang="en-US" sz="2000" i="1">
                          <a:latin typeface="Cambria Math" panose="02040503050406030204" pitchFamily="18" charset="0"/>
                          <a:cs typeface="Calibri Light" panose="020F0302020204030204" pitchFamily="34" charset="0"/>
                        </a:rPr>
                        <m:t>|</m:t>
                      </m:r>
                      <m:d>
                        <m:dPr>
                          <m:begChr m:val=""/>
                          <m:endChr m:val="⟩"/>
                          <m:ctrlPr>
                            <a:rPr lang="en-US" sz="2000" i="1">
                              <a:latin typeface="Cambria Math" panose="02040503050406030204" pitchFamily="18" charset="0"/>
                              <a:ea typeface="Cambria Math" panose="02040503050406030204" pitchFamily="18" charset="0"/>
                              <a:cs typeface="Calibri Light" panose="020F0302020204030204" pitchFamily="34" charset="0"/>
                            </a:rPr>
                          </m:ctrlPr>
                        </m:dPr>
                        <m:e>
                          <m:r>
                            <a:rPr lang="en-US" sz="2000" i="1">
                              <a:latin typeface="Cambria Math" panose="02040503050406030204" pitchFamily="18" charset="0"/>
                              <a:ea typeface="Cambria Math" panose="02040503050406030204" pitchFamily="18" charset="0"/>
                              <a:cs typeface="Calibri Light" panose="020F0302020204030204" pitchFamily="34" charset="0"/>
                            </a:rPr>
                            <m:t>𝜚</m:t>
                          </m:r>
                        </m:e>
                      </m:d>
                    </m:oMath>
                  </m:oMathPara>
                </a14:m>
                <a:endParaRPr lang="es-CO" sz="2000" dirty="0"/>
              </a:p>
            </p:txBody>
          </p:sp>
        </mc:Choice>
        <mc:Fallback xmlns="">
          <p:sp>
            <p:nvSpPr>
              <p:cNvPr id="5" name="Rectangle 4"/>
              <p:cNvSpPr>
                <a:spLocks noRot="1" noChangeAspect="1" noMove="1" noResize="1" noEditPoints="1" noAdjustHandles="1" noChangeArrowheads="1" noChangeShapeType="1" noTextEdit="1"/>
              </p:cNvSpPr>
              <p:nvPr/>
            </p:nvSpPr>
            <p:spPr>
              <a:xfrm>
                <a:off x="9242898" y="3074263"/>
                <a:ext cx="1690976" cy="400110"/>
              </a:xfrm>
              <a:prstGeom prst="rect">
                <a:avLst/>
              </a:prstGeom>
              <a:blipFill>
                <a:blip r:embed="rId4"/>
                <a:stretch>
                  <a:fillRect l="-6475" t="-122727" r="-29496" b="-181818"/>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781519" y="3798988"/>
                <a:ext cx="5524910" cy="2187009"/>
              </a:xfrm>
              <a:prstGeom prst="rect">
                <a:avLst/>
              </a:prstGeom>
            </p:spPr>
            <p:txBody>
              <a:bodyPr wrap="none">
                <a:spAutoFit/>
              </a:bodyPr>
              <a:lstStyle/>
              <a:p>
                <a:r>
                  <a:rPr lang="en-US" sz="2000" dirty="0">
                    <a:latin typeface="Calibri Light" panose="020F0302020204030204" pitchFamily="34" charset="0"/>
                    <a:cs typeface="Calibri Light" panose="020F0302020204030204" pitchFamily="34" charset="0"/>
                  </a:rPr>
                  <a:t>d</a:t>
                </a:r>
                <a:r>
                  <a:rPr lang="en-US" sz="2000" dirty="0" err="1">
                    <a:latin typeface="Calibri Light" panose="020F0302020204030204" pitchFamily="34" charset="0"/>
                    <a:cs typeface="Calibri Light" panose="020F0302020204030204" pitchFamily="34" charset="0"/>
                  </a:rPr>
                  <a:t>onde</a:t>
                </a:r>
                <a:r>
                  <a:rPr lang="en-US" sz="2000" dirty="0">
                    <a:cs typeface="Calibri Light" panose="020F0302020204030204" pitchFamily="34" charset="0"/>
                  </a:rPr>
                  <a:t> </a:t>
                </a:r>
                <a14:m>
                  <m:oMath xmlns:m="http://schemas.openxmlformats.org/officeDocument/2006/math">
                    <m:r>
                      <a:rPr lang="en-US" sz="1600" b="0" i="0" smtClean="0">
                        <a:latin typeface="Cambria Math" panose="02040503050406030204" pitchFamily="18" charset="0"/>
                        <a:cs typeface="Calibri Light" panose="020F0302020204030204" pitchFamily="34" charset="0"/>
                      </a:rPr>
                      <m:t> </m:t>
                    </m:r>
                    <m:r>
                      <a:rPr lang="en-US" sz="1600" i="1" smtClean="0">
                        <a:latin typeface="Cambria Math" panose="02040503050406030204" pitchFamily="18" charset="0"/>
                        <a:cs typeface="Calibri Light" panose="020F0302020204030204" pitchFamily="34" charset="0"/>
                      </a:rPr>
                      <m:t>𝑀</m:t>
                    </m:r>
                    <m:r>
                      <a:rPr lang="en-US" sz="1600" i="1" smtClean="0">
                        <a:latin typeface="Cambria Math" panose="02040503050406030204" pitchFamily="18" charset="0"/>
                        <a:cs typeface="Calibri Light" panose="020F0302020204030204" pitchFamily="34" charset="0"/>
                      </a:rPr>
                      <m:t>=</m:t>
                    </m:r>
                    <m:d>
                      <m:dPr>
                        <m:ctrlPr>
                          <a:rPr lang="en-US" sz="1600" i="1">
                            <a:latin typeface="Cambria Math" panose="02040503050406030204" pitchFamily="18" charset="0"/>
                            <a:cs typeface="Calibri Light" panose="020F0302020204030204" pitchFamily="34" charset="0"/>
                          </a:rPr>
                        </m:ctrlPr>
                      </m:dPr>
                      <m:e>
                        <m:m>
                          <m:mPr>
                            <m:mcs>
                              <m:mc>
                                <m:mcPr>
                                  <m:count m:val="3"/>
                                  <m:mcJc m:val="center"/>
                                </m:mcPr>
                              </m:mc>
                            </m:mcs>
                            <m:ctrlPr>
                              <a:rPr lang="en-US" sz="1600" i="1">
                                <a:latin typeface="Cambria Math" panose="02040503050406030204" pitchFamily="18" charset="0"/>
                                <a:cs typeface="Calibri Light" panose="020F0302020204030204" pitchFamily="34" charset="0"/>
                              </a:rPr>
                            </m:ctrlPr>
                          </m:mPr>
                          <m:mr>
                            <m:e>
                              <m:r>
                                <m:rPr>
                                  <m:brk m:alnAt="7"/>
                                </m:rP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4</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−4</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
                        <m:r>
                          <a:rPr lang="en-US" sz="1600" i="1">
                            <a:latin typeface="Cambria Math" panose="02040503050406030204" pitchFamily="18" charset="0"/>
                            <a:cs typeface="Calibri Light" panose="020F0302020204030204" pitchFamily="34" charset="0"/>
                          </a:rPr>
                          <m:t>      </m:t>
                        </m:r>
                        <m:m>
                          <m:mPr>
                            <m:mcs>
                              <m:mc>
                                <m:mcPr>
                                  <m:count m:val="3"/>
                                  <m:mcJc m:val="center"/>
                                </m:mcPr>
                              </m:mc>
                            </m:mcs>
                            <m:ctrlPr>
                              <a:rPr lang="en-US" sz="1600" i="1">
                                <a:latin typeface="Cambria Math" panose="02040503050406030204" pitchFamily="18" charset="0"/>
                                <a:cs typeface="Calibri Light" panose="020F0302020204030204" pitchFamily="34" charset="0"/>
                              </a:rPr>
                            </m:ctrlPr>
                          </m:mPr>
                          <m:mr>
                            <m:e>
                              <m:r>
                                <m:rPr>
                                  <m:brk m:alnAt="7"/>
                                </m:rP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
                        <m:r>
                          <a:rPr lang="en-US" sz="1600" i="1">
                            <a:latin typeface="Cambria Math" panose="02040503050406030204" pitchFamily="18" charset="0"/>
                            <a:cs typeface="Calibri Light" panose="020F0302020204030204" pitchFamily="34" charset="0"/>
                          </a:rPr>
                          <m:t>     </m:t>
                        </m:r>
                        <m:m>
                          <m:mPr>
                            <m:mcs>
                              <m:mc>
                                <m:mcPr>
                                  <m:count m:val="3"/>
                                  <m:mcJc m:val="center"/>
                                </m:mcPr>
                              </m:mc>
                            </m:mcs>
                            <m:ctrlPr>
                              <a:rPr lang="en-US" sz="1600" i="1">
                                <a:latin typeface="Cambria Math" panose="02040503050406030204" pitchFamily="18" charset="0"/>
                                <a:cs typeface="Calibri Light" panose="020F0302020204030204" pitchFamily="34" charset="0"/>
                              </a:rPr>
                            </m:ctrlPr>
                          </m:mPr>
                          <m:mr>
                            <m:e>
                              <m:r>
                                <m:rPr>
                                  <m:brk m:alnAt="7"/>
                                </m:rP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mr>
                          <m:mr>
                            <m:e>
                              <m:r>
                                <a:rPr lang="en-US" sz="1600" i="1">
                                  <a:latin typeface="Cambria Math" panose="02040503050406030204" pitchFamily="18" charset="0"/>
                                  <a:cs typeface="Calibri Light" panose="020F0302020204030204" pitchFamily="34" charset="0"/>
                                </a:rPr>
                                <m:t>2</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2</m:t>
                              </m:r>
                            </m:e>
                          </m:mr>
                          <m:mr>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mr>
                          <m:mr>
                            <m:e>
                              <m:r>
                                <a:rPr lang="en-US" sz="1600" i="1">
                                  <a:latin typeface="Cambria Math" panose="02040503050406030204" pitchFamily="18" charset="0"/>
                                  <a:cs typeface="Calibri Light" panose="020F0302020204030204" pitchFamily="34" charset="0"/>
                                </a:rPr>
                                <m:t>1</m:t>
                              </m:r>
                            </m:e>
                            <m:e>
                              <m:r>
                                <a:rPr lang="en-US" sz="1600" i="1">
                                  <a:latin typeface="Cambria Math" panose="02040503050406030204" pitchFamily="18" charset="0"/>
                                  <a:cs typeface="Calibri Light" panose="020F0302020204030204" pitchFamily="34" charset="0"/>
                                </a:rPr>
                                <m:t>0</m:t>
                              </m:r>
                            </m:e>
                            <m:e>
                              <m:r>
                                <a:rPr lang="en-US" sz="1600" i="1">
                                  <a:latin typeface="Cambria Math" panose="02040503050406030204" pitchFamily="18" charset="0"/>
                                  <a:cs typeface="Calibri Light" panose="020F0302020204030204" pitchFamily="34" charset="0"/>
                                </a:rPr>
                                <m:t>−1</m:t>
                              </m:r>
                            </m:e>
                          </m:mr>
                        </m:m>
                      </m:e>
                    </m:d>
                  </m:oMath>
                </a14:m>
                <a:endParaRPr lang="es-CO" sz="1600" dirty="0"/>
              </a:p>
            </p:txBody>
          </p:sp>
        </mc:Choice>
        <mc:Fallback xmlns="">
          <p:sp>
            <p:nvSpPr>
              <p:cNvPr id="6" name="Rectangle 5"/>
              <p:cNvSpPr>
                <a:spLocks noRot="1" noChangeAspect="1" noMove="1" noResize="1" noEditPoints="1" noAdjustHandles="1" noChangeArrowheads="1" noChangeShapeType="1" noTextEdit="1"/>
              </p:cNvSpPr>
              <p:nvPr/>
            </p:nvSpPr>
            <p:spPr>
              <a:xfrm>
                <a:off x="5781519" y="3798988"/>
                <a:ext cx="5524910" cy="2187009"/>
              </a:xfrm>
              <a:prstGeom prst="rect">
                <a:avLst/>
              </a:prstGeom>
              <a:blipFill>
                <a:blip r:embed="rId5"/>
                <a:stretch>
                  <a:fillRect l="-1103"/>
                </a:stretch>
              </a:blipFill>
            </p:spPr>
            <p:txBody>
              <a:bodyPr/>
              <a:lstStyle/>
              <a:p>
                <a:r>
                  <a:rPr lang="es-CO">
                    <a:noFill/>
                  </a:rPr>
                  <a:t> </a:t>
                </a:r>
              </a:p>
            </p:txBody>
          </p:sp>
        </mc:Fallback>
      </mc:AlternateContent>
    </p:spTree>
    <p:extLst>
      <p:ext uri="{BB962C8B-B14F-4D97-AF65-F5344CB8AC3E}">
        <p14:creationId xmlns:p14="http://schemas.microsoft.com/office/powerpoint/2010/main" val="315550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Marco </a:t>
            </a:r>
            <a:r>
              <a:rPr lang="en-US" dirty="0" err="1"/>
              <a:t>teórico</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1965960"/>
                <a:ext cx="8804306" cy="4347780"/>
              </a:xfrm>
            </p:spPr>
            <p:txBody>
              <a:bodyPr>
                <a:normAutofit fontScale="92500" lnSpcReduction="10000"/>
              </a:bodyPr>
              <a:lstStyle/>
              <a:p>
                <a:pPr marL="45720" indent="0">
                  <a:buNone/>
                </a:pPr>
                <a:r>
                  <a:rPr lang="es-CO" sz="1600" dirty="0">
                    <a:solidFill>
                      <a:schemeClr val="tx1"/>
                    </a:solidFill>
                    <a:latin typeface="Calibri Light" panose="020F0302020204030204" pitchFamily="34" charset="0"/>
                    <a:cs typeface="Calibri Light" panose="020F0302020204030204" pitchFamily="34" charset="0"/>
                  </a:rPr>
                  <a:t>Pasos para implementar </a:t>
                </a:r>
                <a:r>
                  <a:rPr lang="en-US" sz="1600" dirty="0">
                    <a:solidFill>
                      <a:schemeClr val="tx1"/>
                    </a:solidFill>
                    <a:latin typeface="Calibri Light" panose="020F0302020204030204" pitchFamily="34" charset="0"/>
                    <a:cs typeface="Calibri Light" panose="020F0302020204030204" pitchFamily="34" charset="0"/>
                  </a:rPr>
                  <a:t>Lattice </a:t>
                </a:r>
                <a:r>
                  <a:rPr lang="es-CO" sz="1600" dirty="0" err="1">
                    <a:solidFill>
                      <a:schemeClr val="tx1"/>
                    </a:solidFill>
                    <a:latin typeface="Calibri Light" panose="020F0302020204030204" pitchFamily="34" charset="0"/>
                    <a:cs typeface="Calibri Light" panose="020F0302020204030204" pitchFamily="34" charset="0"/>
                  </a:rPr>
                  <a:t>Boltzmann</a:t>
                </a:r>
                <a:r>
                  <a:rPr lang="es-CO" sz="1600" dirty="0">
                    <a:solidFill>
                      <a:schemeClr val="tx1"/>
                    </a:solidFill>
                    <a:latin typeface="Calibri Light" panose="020F0302020204030204" pitchFamily="34" charset="0"/>
                    <a:cs typeface="Calibri Light" panose="020F0302020204030204" pitchFamily="34" charset="0"/>
                  </a:rPr>
                  <a:t> de múltiples tiempos de </a:t>
                </a:r>
                <a:r>
                  <a:rPr lang="es-CO" sz="1600" dirty="0" err="1">
                    <a:solidFill>
                      <a:schemeClr val="tx1"/>
                    </a:solidFill>
                    <a:latin typeface="Calibri Light" panose="020F0302020204030204" pitchFamily="34" charset="0"/>
                    <a:cs typeface="Calibri Light" panose="020F0302020204030204" pitchFamily="34" charset="0"/>
                  </a:rPr>
                  <a:t>relajaci</a:t>
                </a:r>
                <a:r>
                  <a:rPr lang="en-US" sz="1600" dirty="0" err="1">
                    <a:solidFill>
                      <a:schemeClr val="tx1"/>
                    </a:solidFill>
                    <a:latin typeface="Calibri Light" panose="020F0302020204030204" pitchFamily="34" charset="0"/>
                    <a:cs typeface="Calibri Light" panose="020F0302020204030204" pitchFamily="34" charset="0"/>
                  </a:rPr>
                  <a:t>ón</a:t>
                </a:r>
                <a:r>
                  <a:rPr lang="en-US" sz="1600" dirty="0">
                    <a:solidFill>
                      <a:schemeClr val="tx1"/>
                    </a:solidFill>
                    <a:latin typeface="Calibri Light" panose="020F0302020204030204" pitchFamily="34" charset="0"/>
                    <a:cs typeface="Calibri Light" panose="020F0302020204030204" pitchFamily="34" charset="0"/>
                  </a:rPr>
                  <a:t>: </a:t>
                </a:r>
              </a:p>
              <a:p>
                <a:pPr marL="502920" indent="-457200">
                  <a:buFont typeface="+mj-lt"/>
                  <a:buAutoNum type="arabicPeriod"/>
                </a:pPr>
                <a:r>
                  <a:rPr lang="en-US" sz="1600" dirty="0" err="1">
                    <a:solidFill>
                      <a:schemeClr val="tx1"/>
                    </a:solidFill>
                    <a:latin typeface="Calibri Light" panose="020F0302020204030204" pitchFamily="34" charset="0"/>
                    <a:cs typeface="Calibri Light" panose="020F0302020204030204" pitchFamily="34" charset="0"/>
                  </a:rPr>
                  <a:t>Inicie</a:t>
                </a:r>
                <a:r>
                  <a:rPr lang="en-US" sz="1600"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sup>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e>
                            </m:d>
                          </m:sup>
                        </m:sSup>
                      </m:e>
                    </m:d>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
                              <m:sSub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−3</m:t>
                            </m:r>
                            <m:f>
                              <m:f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d>
                                  <m:d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Sup>
                                      <m:sSubSup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Sup>
                                      <m:sSubSup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e>
                                </m:d>
                              </m:num>
                              <m:den>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den>
                            </m:f>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+3</m:t>
                            </m:r>
                            <m:f>
                              <m:f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Sup>
                                      <m:sSub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Sup>
                                      <m:sSub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e>
                                </m:d>
                              </m:num>
                              <m:den>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den>
                            </m:f>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d>
                                  <m:d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bSup>
                                      <m:sSubSup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bSup>
                                      <m:sSubSup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Sup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up>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2</m:t>
                                        </m:r>
                                      </m:sup>
                                    </m:sSubSup>
                                  </m:e>
                                </m:d>
                              </m:num>
                              <m:den>
                                <m: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den>
                            </m:f>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f>
                              <m:fPr>
                                <m:ctrlP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fPr>
                              <m:num>
                                <m:sSub>
                                  <m:sSub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sub>
                                </m:sSub>
                                <m:sSub>
                                  <m:sSubPr>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b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𝑗</m:t>
                                    </m:r>
                                  </m:e>
                                  <m:sub>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𝑦</m:t>
                                    </m:r>
                                  </m:sub>
                                </m:sSub>
                              </m:num>
                              <m:den>
                                <m: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𝜌</m:t>
                                </m:r>
                              </m:den>
                            </m:f>
                          </m:e>
                        </m:d>
                      </m:e>
                      <m: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𝑇</m:t>
                        </m:r>
                      </m:sup>
                    </m:sSup>
                  </m:oMath>
                </a14:m>
                <a:endParaRPr lang="en-US" sz="1600" i="1" dirty="0">
                  <a:solidFill>
                    <a:schemeClr val="tx1"/>
                  </a:solidFill>
                  <a:latin typeface="Cambria Math" panose="02040503050406030204" pitchFamily="18" charset="0"/>
                  <a:ea typeface="Cambria Math" panose="02040503050406030204" pitchFamily="18" charset="0"/>
                  <a:cs typeface="Calibri Light" panose="020F0302020204030204" pitchFamily="34" charset="0"/>
                </a:endParaRPr>
              </a:p>
              <a:p>
                <a:pPr marL="502920" indent="-457200">
                  <a:buFont typeface="+mj-lt"/>
                  <a:buAutoNum type="arabicPeriod"/>
                </a:pPr>
                <a:r>
                  <a:rPr lang="en-US" sz="160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rPr>
                  <a:t>  </a:t>
                </a:r>
                <a:r>
                  <a:rPr lang="en-US" sz="1600" dirty="0">
                    <a:solidFill>
                      <a:schemeClr val="tx1"/>
                    </a:solidFill>
                    <a:ea typeface="Cambria Math" panose="02040503050406030204" pitchFamily="18" charset="0"/>
                    <a:cs typeface="Calibri Light" panose="020F0302020204030204" pitchFamily="34" charset="0"/>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𝑀</m:t>
                        </m:r>
                      </m:e>
                      <m: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p>
                    </m:s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oMath>
                </a14:m>
                <a:endParaRPr lang="es-CO" sz="1600" i="1" dirty="0">
                  <a:solidFill>
                    <a:schemeClr val="tx1"/>
                  </a:solidFill>
                  <a:latin typeface="Cambria Math" panose="02040503050406030204" pitchFamily="18" charset="0"/>
                  <a:ea typeface="Cambria Math" panose="02040503050406030204" pitchFamily="18" charset="0"/>
                  <a:cs typeface="Calibri Light" panose="020F0302020204030204" pitchFamily="34" charset="0"/>
                </a:endParaRPr>
              </a:p>
              <a:p>
                <a:pPr marL="502920" indent="-457200">
                  <a:buFont typeface="+mj-lt"/>
                  <a:buAutoNum type="arabicPeriod"/>
                </a:pPr>
                <a:endParaRPr lang="es-CO" sz="1600" i="1" dirty="0">
                  <a:solidFill>
                    <a:schemeClr val="tx1"/>
                  </a:solidFill>
                  <a:latin typeface="Cambria Math" panose="02040503050406030204" pitchFamily="18" charset="0"/>
                  <a:ea typeface="Cambria Math" panose="02040503050406030204" pitchFamily="18" charset="0"/>
                  <a:cs typeface="Calibri Light" panose="020F0302020204030204" pitchFamily="34" charset="0"/>
                </a:endParaRPr>
              </a:p>
              <a:p>
                <a:pPr marL="502920" indent="-457200">
                  <a:buFont typeface="+mj-lt"/>
                  <a:buAutoNum type="arabicPeriod"/>
                </a:pPr>
                <a:r>
                  <a:rPr lang="es-CO" sz="1600" dirty="0">
                    <a:solidFill>
                      <a:schemeClr val="tx1"/>
                    </a:solidFill>
                    <a:latin typeface="Calibri Light" panose="020F0302020204030204" pitchFamily="34" charset="0"/>
                    <a:cs typeface="Calibri Light" panose="020F0302020204030204" pitchFamily="34" charset="0"/>
                  </a:rPr>
                  <a:t>Colisione: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m:rPr>
                            <m:sty m:val="p"/>
                          </m:rPr>
                          <a:rPr lang="el-GR"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Δ</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d>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d>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sup>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e>
                            </m:d>
                          </m:sup>
                        </m:sSup>
                      </m:e>
                    </m:d>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r>
                  <a:rPr lang="es-CO" sz="1600" dirty="0">
                    <a:solidFill>
                      <a:schemeClr val="tx1"/>
                    </a:solidFill>
                    <a:latin typeface="Calibri Light" panose="020F0302020204030204" pitchFamily="34" charset="0"/>
                    <a:cs typeface="Calibri Light" panose="020F0302020204030204" pitchFamily="34" charset="0"/>
                  </a:rPr>
                  <a:t> </a:t>
                </a:r>
                <a:endParaRPr lang="en-US" sz="1600" i="1" dirty="0">
                  <a:solidFill>
                    <a:schemeClr val="tx1"/>
                  </a:solidFill>
                  <a:latin typeface="Cambria Math" panose="02040503050406030204" pitchFamily="18" charset="0"/>
                  <a:ea typeface="Cambria Math" panose="02040503050406030204" pitchFamily="18" charset="0"/>
                  <a:cs typeface="Calibri Light" panose="020F0302020204030204" pitchFamily="34" charset="0"/>
                </a:endParaRPr>
              </a:p>
              <a:p>
                <a:pPr marL="502920" indent="-457200">
                  <a:buFont typeface="+mj-lt"/>
                  <a:buAutoNum type="arabicPeriod"/>
                </a:pPr>
                <a:r>
                  <a:rPr lang="en-US" sz="160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rPr>
                  <a:t>        </a:t>
                </a:r>
                <a:r>
                  <a:rPr lang="en-US" sz="1600" dirty="0">
                    <a:solidFill>
                      <a:schemeClr val="tx1"/>
                    </a:solidFill>
                    <a:ea typeface="Cambria Math" panose="02040503050406030204" pitchFamily="18" charset="0"/>
                    <a:cs typeface="Calibri Light" panose="020F0302020204030204" pitchFamily="34" charset="0"/>
                  </a:rPr>
                  <a:t>                  </a:t>
                </a:r>
                <a14:m>
                  <m:oMath xmlns:m="http://schemas.openxmlformats.org/officeDocument/2006/math">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p>
                            <m:r>
                              <m:rPr>
                                <m:sty m:val="p"/>
                              </m:rPr>
                              <a:rPr lang="en-US" sz="1600">
                                <a:solidFill>
                                  <a:schemeClr val="tx1"/>
                                </a:solidFill>
                                <a:latin typeface="Cambria Math" panose="02040503050406030204" pitchFamily="18" charset="0"/>
                                <a:ea typeface="Cambria Math" panose="02040503050406030204" pitchFamily="18" charset="0"/>
                                <a:cs typeface="Calibri Light" panose="020F0302020204030204" pitchFamily="34" charset="0"/>
                              </a:rPr>
                              <m:t>new</m:t>
                            </m:r>
                          </m:sup>
                        </m:sSup>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𝑀</m:t>
                        </m:r>
                      </m:e>
                      <m: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p>
                    </m:sSup>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m:rPr>
                        <m:sty m:val="p"/>
                      </m:rPr>
                      <a:rPr lang="el-GR"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Δ</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d>
                  </m:oMath>
                </a14:m>
                <a:endParaRPr lang="es-CO" sz="1600" dirty="0">
                  <a:solidFill>
                    <a:schemeClr val="tx1"/>
                  </a:solidFill>
                  <a:latin typeface="Calibri Light" panose="020F0302020204030204" pitchFamily="34" charset="0"/>
                  <a:cs typeface="Calibri Light" panose="020F0302020204030204" pitchFamily="34" charset="0"/>
                </a:endParaRPr>
              </a:p>
              <a:p>
                <a:pPr marL="502920" indent="-457200">
                  <a:buFont typeface="+mj-lt"/>
                  <a:buAutoNum type="arabicPeriod"/>
                </a:pPr>
                <a:endParaRPr lang="es-CO" sz="1600" dirty="0">
                  <a:solidFill>
                    <a:schemeClr val="tx1"/>
                  </a:solidFill>
                  <a:latin typeface="Calibri Light" panose="020F0302020204030204" pitchFamily="34" charset="0"/>
                  <a:cs typeface="Calibri Light" panose="020F0302020204030204" pitchFamily="34" charset="0"/>
                </a:endParaRPr>
              </a:p>
              <a:p>
                <a:pPr marL="502920" indent="-457200">
                  <a:buFont typeface="+mj-lt"/>
                  <a:buAutoNum type="arabicPeriod"/>
                </a:pPr>
                <a:r>
                  <a:rPr lang="es-CO" sz="1600" dirty="0" err="1">
                    <a:solidFill>
                      <a:schemeClr val="tx1"/>
                    </a:solidFill>
                    <a:latin typeface="Calibri Light" panose="020F0302020204030204" pitchFamily="34" charset="0"/>
                    <a:cs typeface="Calibri Light" panose="020F0302020204030204" pitchFamily="34" charset="0"/>
                  </a:rPr>
                  <a:t>Adveccione</a:t>
                </a:r>
                <a:r>
                  <a:rPr lang="es-CO" sz="1600"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acc>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e>
                        </m:d>
                      </m:e>
                    </m:d>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e>
                          <m:sup>
                            <m:r>
                              <m:rPr>
                                <m:sty m:val="p"/>
                              </m:rPr>
                              <a:rPr lang="en-US" sz="1600">
                                <a:solidFill>
                                  <a:schemeClr val="tx1"/>
                                </a:solidFill>
                                <a:latin typeface="Cambria Math" panose="02040503050406030204" pitchFamily="18" charset="0"/>
                                <a:ea typeface="Cambria Math" panose="02040503050406030204" pitchFamily="18" charset="0"/>
                                <a:cs typeface="Calibri Light" panose="020F0302020204030204" pitchFamily="34" charset="0"/>
                              </a:rPr>
                              <m:t>new</m:t>
                            </m:r>
                          </m:sup>
                        </m:sSup>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oMath>
                </a14:m>
                <a:endParaRPr lang="en-US" sz="1600" i="1" dirty="0">
                  <a:solidFill>
                    <a:schemeClr val="tx1"/>
                  </a:solidFill>
                  <a:latin typeface="Cambria Math" panose="02040503050406030204" pitchFamily="18" charset="0"/>
                  <a:ea typeface="Cambria Math" panose="02040503050406030204" pitchFamily="18" charset="0"/>
                  <a:cs typeface="Calibri Light" panose="020F0302020204030204" pitchFamily="34" charset="0"/>
                </a:endParaRPr>
              </a:p>
              <a:p>
                <a:pPr marL="502920" indent="-457200">
                  <a:buFont typeface="+mj-lt"/>
                  <a:buAutoNum type="arabicPeriod"/>
                </a:pPr>
                <a:r>
                  <a:rPr lang="en-US" sz="1600" dirty="0">
                    <a:solidFill>
                      <a:schemeClr val="tx1"/>
                    </a:solidFill>
                    <a:latin typeface="Calibri Light" panose="020F0302020204030204" pitchFamily="34" charset="0"/>
                    <a:ea typeface="Cambria Math" panose="02040503050406030204" pitchFamily="18" charset="0"/>
                    <a:cs typeface="Calibri Light" panose="020F0302020204030204" pitchFamily="34" charset="0"/>
                  </a:rPr>
                  <a:t>            </a:t>
                </a:r>
                <a:r>
                  <a:rPr lang="en-US" sz="1600" dirty="0">
                    <a:solidFill>
                      <a:schemeClr val="tx1"/>
                    </a:solidFill>
                    <a:ea typeface="Cambria Math" panose="02040503050406030204" pitchFamily="18" charset="0"/>
                    <a:cs typeface="Calibri Light" panose="020F0302020204030204" pitchFamily="34" charset="0"/>
                  </a:rPr>
                  <a:t>                  </a:t>
                </a:r>
                <a14:m>
                  <m:oMath xmlns:m="http://schemas.openxmlformats.org/officeDocument/2006/math">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e>
                        </m:d>
                      </m:e>
                    </m:d>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6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𝑀</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acc>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r>
                              <a:rPr lang="en-US" sz="16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e>
                        </m:d>
                      </m:e>
                    </m:d>
                  </m:oMath>
                </a14:m>
                <a:endParaRPr lang="en-US" sz="1600" dirty="0">
                  <a:solidFill>
                    <a:schemeClr val="tx1"/>
                  </a:solidFill>
                  <a:latin typeface="Calibri Light" panose="020F0302020204030204" pitchFamily="34" charset="0"/>
                  <a:cs typeface="Calibri Light" panose="020F0302020204030204" pitchFamily="34" charset="0"/>
                </a:endParaRPr>
              </a:p>
              <a:p>
                <a:pPr marL="502920" indent="-457200">
                  <a:buFont typeface="+mj-lt"/>
                  <a:buAutoNum type="arabicPeriod"/>
                </a:pPr>
                <a:endParaRPr lang="en-US" sz="1600" dirty="0">
                  <a:solidFill>
                    <a:schemeClr val="tx1"/>
                  </a:solidFill>
                  <a:latin typeface="Calibri Light" panose="020F0302020204030204" pitchFamily="34" charset="0"/>
                  <a:cs typeface="Calibri Light" panose="020F0302020204030204" pitchFamily="34" charset="0"/>
                </a:endParaRPr>
              </a:p>
              <a:p>
                <a:pPr marL="45720" indent="0">
                  <a:buNone/>
                </a:pPr>
                <a:r>
                  <a:rPr lang="en-US" sz="1700" dirty="0">
                    <a:solidFill>
                      <a:schemeClr val="tx1"/>
                    </a:solidFill>
                    <a:ea typeface="Cambria Math" panose="02040503050406030204" pitchFamily="18" charset="0"/>
                    <a:cs typeface="Calibri Light" panose="020F0302020204030204" pitchFamily="34" charset="0"/>
                  </a:rPr>
                  <a:t>               </a:t>
                </a:r>
                <a14:m>
                  <m:oMath xmlns:m="http://schemas.openxmlformats.org/officeDocument/2006/math">
                    <m:r>
                      <a:rPr lang="en-US" sz="170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s-CO" sz="17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acc>
                              <m:accPr>
                                <m: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𝑣</m:t>
                                </m:r>
                              </m:e>
                            </m:acc>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 </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e>
                        </m:d>
                      </m:e>
                    </m:d>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𝑓</m:t>
                        </m:r>
                        <m:d>
                          <m:d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sSup>
                      <m:sSup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𝑀</m:t>
                        </m:r>
                      </m:e>
                      <m:sup>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−1</m:t>
                        </m:r>
                      </m:sup>
                    </m:sSup>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𝑆</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d>
                          <m:d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d>
                      <m:dPr>
                        <m:begChr m:val=""/>
                        <m:end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sSup>
                          <m:sSup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sSup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𝜚</m:t>
                            </m:r>
                          </m:e>
                          <m:sup>
                            <m:d>
                              <m:d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𝑒𝑞</m:t>
                                </m:r>
                              </m:e>
                            </m:d>
                          </m:sup>
                        </m:sSup>
                        <m:d>
                          <m:dPr>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dPr>
                          <m:e>
                            <m:acc>
                              <m:accPr>
                                <m:chr m:val="⃗"/>
                                <m:ctrlP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ctrlPr>
                              </m:accPr>
                              <m:e>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𝑥</m:t>
                                </m:r>
                              </m:e>
                            </m:acc>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𝑡</m:t>
                            </m:r>
                          </m:e>
                        </m:d>
                      </m:e>
                    </m:d>
                    <m:r>
                      <a:rPr lang="en-US" sz="1700" i="1">
                        <a:solidFill>
                          <a:schemeClr val="tx1"/>
                        </a:solidFill>
                        <a:latin typeface="Cambria Math" panose="02040503050406030204" pitchFamily="18" charset="0"/>
                        <a:ea typeface="Cambria Math" panose="02040503050406030204" pitchFamily="18" charset="0"/>
                        <a:cs typeface="Calibri Light" panose="020F0302020204030204" pitchFamily="34" charset="0"/>
                      </a:rPr>
                      <m:t>)</m:t>
                    </m:r>
                  </m:oMath>
                </a14:m>
                <a:endParaRPr lang="es-CO" sz="1700"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1965960"/>
                <a:ext cx="8804306" cy="4347780"/>
              </a:xfrm>
              <a:blipFill>
                <a:blip r:embed="rId2"/>
                <a:stretch>
                  <a:fillRect t="-1262" b="-13324"/>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xmlns="" id="{076CE9C8-CC8A-4C3D-85F8-19F433915693}"/>
                  </a:ext>
                </a:extLst>
              </p:cNvPr>
              <p:cNvSpPr/>
              <p:nvPr/>
            </p:nvSpPr>
            <p:spPr>
              <a:xfrm>
                <a:off x="6063982" y="3381043"/>
                <a:ext cx="5440592" cy="670183"/>
              </a:xfrm>
              <a:prstGeom prst="rect">
                <a:avLst/>
              </a:prstGeom>
              <a:ln>
                <a:solidFill>
                  <a:srgbClr val="C00000"/>
                </a:solidFill>
                <a:prstDash val="dash"/>
              </a:ln>
            </p:spPr>
            <p:txBody>
              <a:bodyPr wrap="none">
                <a:spAutoFit/>
              </a:bodyPr>
              <a:lstStyle/>
              <a:p>
                <a:r>
                  <a:rPr lang="en-US" sz="1600" dirty="0">
                    <a:solidFill>
                      <a:schemeClr val="tx1"/>
                    </a:solidFill>
                    <a:latin typeface="Calibri Light" panose="020F0302020204030204" pitchFamily="34" charset="0"/>
                    <a:cs typeface="Calibri Light" panose="020F0302020204030204" pitchFamily="34" charset="0"/>
                  </a:rPr>
                  <a:t>d</a:t>
                </a:r>
                <a:r>
                  <a:rPr lang="en-US" sz="1600" dirty="0" err="1">
                    <a:solidFill>
                      <a:schemeClr val="tx1"/>
                    </a:solidFill>
                    <a:latin typeface="Calibri Light" panose="020F0302020204030204" pitchFamily="34" charset="0"/>
                    <a:cs typeface="Calibri Light" panose="020F0302020204030204" pitchFamily="34" charset="0"/>
                  </a:rPr>
                  <a:t>onde</a:t>
                </a:r>
                <a:r>
                  <a:rPr lang="en-US" dirty="0">
                    <a:solidFill>
                      <a:schemeClr val="tx1"/>
                    </a:solidFill>
                    <a:cs typeface="Calibri Light" panose="020F0302020204030204" pitchFamily="34" charset="0"/>
                  </a:rPr>
                  <a:t> </a:t>
                </a:r>
                <a14:m>
                  <m:oMath xmlns:m="http://schemas.openxmlformats.org/officeDocument/2006/math">
                    <m:r>
                      <a:rPr lang="en-US" sz="1400" b="0" i="0" smtClean="0">
                        <a:solidFill>
                          <a:schemeClr val="tx1"/>
                        </a:solidFill>
                        <a:latin typeface="Cambria Math" panose="02040503050406030204" pitchFamily="18" charset="0"/>
                        <a:cs typeface="Calibri Light" panose="020F0302020204030204" pitchFamily="34" charset="0"/>
                      </a:rPr>
                      <m:t> </m:t>
                    </m:r>
                    <m:r>
                      <a:rPr lang="en-US" sz="1400" b="0" i="1" smtClean="0">
                        <a:solidFill>
                          <a:schemeClr val="tx1"/>
                        </a:solidFill>
                        <a:latin typeface="Cambria Math" panose="02040503050406030204" pitchFamily="18" charset="0"/>
                        <a:cs typeface="Calibri Light" panose="020F0302020204030204" pitchFamily="34" charset="0"/>
                      </a:rPr>
                      <m:t>𝑆</m:t>
                    </m:r>
                    <m:r>
                      <a:rPr lang="en-US" sz="1400" i="1">
                        <a:solidFill>
                          <a:schemeClr val="tx1"/>
                        </a:solidFill>
                        <a:latin typeface="Cambria Math" panose="02040503050406030204" pitchFamily="18" charset="0"/>
                        <a:cs typeface="Calibri Light" panose="020F0302020204030204" pitchFamily="34" charset="0"/>
                      </a:rPr>
                      <m:t>=</m:t>
                    </m:r>
                    <m:r>
                      <a:rPr lang="en-US" sz="1400" b="0" i="1" smtClean="0">
                        <a:solidFill>
                          <a:schemeClr val="tx1"/>
                        </a:solidFill>
                        <a:latin typeface="Cambria Math" panose="02040503050406030204" pitchFamily="18" charset="0"/>
                        <a:cs typeface="Calibri Light" panose="020F0302020204030204" pitchFamily="34" charset="0"/>
                      </a:rPr>
                      <m:t>−</m:t>
                    </m:r>
                    <m:r>
                      <a:rPr lang="en-US" sz="1400" b="0" i="1" smtClean="0">
                        <a:solidFill>
                          <a:schemeClr val="tx1"/>
                        </a:solidFill>
                        <a:latin typeface="Cambria Math" panose="02040503050406030204" pitchFamily="18" charset="0"/>
                        <a:cs typeface="Calibri Light" panose="020F0302020204030204" pitchFamily="34" charset="0"/>
                      </a:rPr>
                      <m:t>𝑑𝑖𝑎𝑔</m:t>
                    </m:r>
                    <m:r>
                      <a:rPr lang="en-US" sz="1400" b="0" i="1" smtClean="0">
                        <a:solidFill>
                          <a:schemeClr val="tx1"/>
                        </a:solidFill>
                        <a:latin typeface="Cambria Math" panose="02040503050406030204" pitchFamily="18" charset="0"/>
                        <a:cs typeface="Calibri Light" panose="020F0302020204030204" pitchFamily="34" charset="0"/>
                      </a:rPr>
                      <m:t>(</m:t>
                    </m:r>
                    <m:m>
                      <m:mPr>
                        <m:mcs>
                          <m:mc>
                            <m:mcPr>
                              <m:count m:val="3"/>
                              <m:mcJc m:val="center"/>
                            </m:mcPr>
                          </m:mc>
                        </m:mcs>
                        <m:ctrlPr>
                          <a:rPr lang="en-US" sz="1400" i="1" smtClean="0">
                            <a:solidFill>
                              <a:schemeClr val="tx1"/>
                            </a:solidFill>
                            <a:latin typeface="Cambria Math" panose="02040503050406030204" pitchFamily="18" charset="0"/>
                            <a:cs typeface="Calibri Light" panose="020F0302020204030204" pitchFamily="34" charset="0"/>
                          </a:rPr>
                        </m:ctrlPr>
                      </m:mPr>
                      <m:mr>
                        <m:e>
                          <m:r>
                            <m:rPr>
                              <m:brk m:alnAt="7"/>
                            </m:rPr>
                            <a:rPr lang="es-CO" sz="1400" b="0" i="1" smtClean="0">
                              <a:solidFill>
                                <a:schemeClr val="tx1"/>
                              </a:solidFill>
                              <a:latin typeface="Cambria Math" panose="02040503050406030204" pitchFamily="18" charset="0"/>
                              <a:cs typeface="Calibri Light" panose="020F0302020204030204" pitchFamily="34" charset="0"/>
                            </a:rPr>
                            <m:t>0</m:t>
                          </m:r>
                        </m:e>
                        <m:e>
                          <m:r>
                            <a:rPr lang="es-CO" sz="1400" b="0" i="1" smtClean="0">
                              <a:solidFill>
                                <a:schemeClr val="tx1"/>
                              </a:solidFill>
                              <a:latin typeface="Cambria Math" panose="02040503050406030204" pitchFamily="18" charset="0"/>
                              <a:cs typeface="Calibri Light" panose="020F0302020204030204" pitchFamily="34" charset="0"/>
                            </a:rPr>
                            <m:t>0</m:t>
                          </m:r>
                        </m:e>
                        <m:e>
                          <m:r>
                            <a:rPr lang="es-CO" sz="1400" b="0" i="1" smtClean="0">
                              <a:solidFill>
                                <a:schemeClr val="tx1"/>
                              </a:solidFill>
                              <a:latin typeface="Cambria Math" panose="02040503050406030204" pitchFamily="18" charset="0"/>
                              <a:cs typeface="Calibri Light" panose="020F0302020204030204" pitchFamily="34" charset="0"/>
                            </a:rPr>
                            <m:t>0</m:t>
                          </m:r>
                        </m:e>
                      </m:mr>
                    </m:m>
                    <m:r>
                      <a:rPr lang="en-US" sz="1400" b="0" i="1" smtClean="0">
                        <a:solidFill>
                          <a:schemeClr val="tx1"/>
                        </a:solidFill>
                        <a:latin typeface="Cambria Math" panose="02040503050406030204" pitchFamily="18" charset="0"/>
                        <a:cs typeface="Calibri Light" panose="020F0302020204030204" pitchFamily="34" charset="0"/>
                      </a:rPr>
                      <m:t>     </m:t>
                    </m:r>
                    <m:m>
                      <m:mPr>
                        <m:mcs>
                          <m:mc>
                            <m:mcPr>
                              <m:count m:val="3"/>
                              <m:mcJc m:val="center"/>
                            </m:mcPr>
                          </m:mc>
                        </m:mcs>
                        <m:ctrlPr>
                          <a:rPr lang="en-US" sz="1400" i="1" smtClean="0">
                            <a:solidFill>
                              <a:schemeClr val="tx1"/>
                            </a:solidFill>
                            <a:latin typeface="Cambria Math" panose="02040503050406030204" pitchFamily="18" charset="0"/>
                            <a:cs typeface="Calibri Light" panose="020F0302020204030204" pitchFamily="34" charset="0"/>
                          </a:rPr>
                        </m:ctrlPr>
                      </m:mPr>
                      <m:mr>
                        <m:e>
                          <m:r>
                            <m:rPr>
                              <m:brk m:alnAt="7"/>
                            </m:rPr>
                            <a:rPr lang="es-CO" sz="1400" b="0" i="1" smtClean="0">
                              <a:solidFill>
                                <a:schemeClr val="tx1"/>
                              </a:solidFill>
                              <a:latin typeface="Cambria Math" panose="02040503050406030204" pitchFamily="18" charset="0"/>
                              <a:cs typeface="Calibri Light" panose="020F0302020204030204" pitchFamily="34" charset="0"/>
                            </a:rPr>
                            <m:t>3</m:t>
                          </m:r>
                          <m:r>
                            <a:rPr lang="es-CO" sz="1400" b="0" i="1" smtClean="0">
                              <a:solidFill>
                                <a:schemeClr val="tx1"/>
                              </a:solidFill>
                              <a:latin typeface="Cambria Math" panose="02040503050406030204" pitchFamily="18" charset="0"/>
                              <a:cs typeface="Calibri Light" panose="020F0302020204030204" pitchFamily="34" charset="0"/>
                            </a:rPr>
                            <m:t>(</m:t>
                          </m:r>
                          <m:f>
                            <m:fPr>
                              <m:ctrlPr>
                                <a:rPr lang="es-CO" sz="1400" b="0" i="1" smtClean="0">
                                  <a:solidFill>
                                    <a:schemeClr val="tx1"/>
                                  </a:solidFill>
                                  <a:latin typeface="Cambria Math" panose="02040503050406030204" pitchFamily="18" charset="0"/>
                                  <a:cs typeface="Calibri Light" panose="020F0302020204030204" pitchFamily="34" charset="0"/>
                                </a:rPr>
                              </m:ctrlPr>
                            </m:fPr>
                            <m:num>
                              <m:r>
                                <a:rPr lang="es-CO" sz="1400" b="0" i="1" smtClean="0">
                                  <a:solidFill>
                                    <a:schemeClr val="tx1"/>
                                  </a:solidFill>
                                  <a:latin typeface="Cambria Math" panose="02040503050406030204" pitchFamily="18" charset="0"/>
                                  <a:cs typeface="Calibri Light" panose="020F0302020204030204" pitchFamily="34" charset="0"/>
                                </a:rPr>
                                <m:t>2−</m:t>
                              </m:r>
                              <m:sSub>
                                <m:sSubPr>
                                  <m:ctrlPr>
                                    <a:rPr lang="es-CO" sz="1400" b="0" i="1" smtClean="0">
                                      <a:solidFill>
                                        <a:schemeClr val="tx1"/>
                                      </a:solidFill>
                                      <a:latin typeface="Cambria Math" panose="02040503050406030204" pitchFamily="18" charset="0"/>
                                      <a:cs typeface="Calibri Light" panose="020F0302020204030204" pitchFamily="34" charset="0"/>
                                    </a:rPr>
                                  </m:ctrlPr>
                                </m:sSubPr>
                                <m:e>
                                  <m:r>
                                    <a:rPr lang="es-CO" sz="1400" b="0" i="1" smtClean="0">
                                      <a:solidFill>
                                        <a:schemeClr val="tx1"/>
                                      </a:solidFill>
                                      <a:latin typeface="Cambria Math" panose="02040503050406030204" pitchFamily="18" charset="0"/>
                                      <a:cs typeface="Calibri Light" panose="020F0302020204030204" pitchFamily="34" charset="0"/>
                                    </a:rPr>
                                    <m:t>𝑠</m:t>
                                  </m:r>
                                </m:e>
                                <m:sub>
                                  <m:r>
                                    <a:rPr lang="es-CO" sz="1400" b="0" i="1" smtClean="0">
                                      <a:solidFill>
                                        <a:schemeClr val="tx1"/>
                                      </a:solidFill>
                                      <a:latin typeface="Cambria Math" panose="02040503050406030204" pitchFamily="18" charset="0"/>
                                      <a:cs typeface="Calibri Light" panose="020F0302020204030204" pitchFamily="34" charset="0"/>
                                    </a:rPr>
                                    <m:t>7</m:t>
                                  </m:r>
                                </m:sub>
                              </m:sSub>
                            </m:num>
                            <m:den>
                              <m:r>
                                <a:rPr lang="es-CO" sz="1400" b="0" i="1" smtClean="0">
                                  <a:solidFill>
                                    <a:schemeClr val="tx1"/>
                                  </a:solidFill>
                                  <a:latin typeface="Cambria Math" panose="02040503050406030204" pitchFamily="18" charset="0"/>
                                  <a:cs typeface="Calibri Light" panose="020F0302020204030204" pitchFamily="34" charset="0"/>
                                </a:rPr>
                                <m:t>3−</m:t>
                              </m:r>
                              <m:sSub>
                                <m:sSubPr>
                                  <m:ctrlPr>
                                    <a:rPr lang="es-CO" sz="1400" b="0" i="1" smtClean="0">
                                      <a:solidFill>
                                        <a:schemeClr val="tx1"/>
                                      </a:solidFill>
                                      <a:latin typeface="Cambria Math" panose="02040503050406030204" pitchFamily="18" charset="0"/>
                                      <a:cs typeface="Calibri Light" panose="020F0302020204030204" pitchFamily="34" charset="0"/>
                                    </a:rPr>
                                  </m:ctrlPr>
                                </m:sSubPr>
                                <m:e>
                                  <m:r>
                                    <a:rPr lang="es-CO" sz="1400" b="0" i="1" smtClean="0">
                                      <a:solidFill>
                                        <a:schemeClr val="tx1"/>
                                      </a:solidFill>
                                      <a:latin typeface="Cambria Math" panose="02040503050406030204" pitchFamily="18" charset="0"/>
                                      <a:cs typeface="Calibri Light" panose="020F0302020204030204" pitchFamily="34" charset="0"/>
                                    </a:rPr>
                                    <m:t>𝑠</m:t>
                                  </m:r>
                                </m:e>
                                <m:sub>
                                  <m:r>
                                    <a:rPr lang="es-CO" sz="1400" b="0" i="1" smtClean="0">
                                      <a:solidFill>
                                        <a:schemeClr val="tx1"/>
                                      </a:solidFill>
                                      <a:latin typeface="Cambria Math" panose="02040503050406030204" pitchFamily="18" charset="0"/>
                                      <a:cs typeface="Calibri Light" panose="020F0302020204030204" pitchFamily="34" charset="0"/>
                                    </a:rPr>
                                    <m:t>7</m:t>
                                  </m:r>
                                </m:sub>
                              </m:sSub>
                            </m:den>
                          </m:f>
                          <m:r>
                            <m:rPr>
                              <m:brk m:alnAt="7"/>
                            </m:rPr>
                            <a:rPr lang="es-CO" sz="1400" b="0" i="1" smtClean="0">
                              <a:solidFill>
                                <a:schemeClr val="tx1"/>
                              </a:solidFill>
                              <a:latin typeface="Cambria Math" panose="02040503050406030204" pitchFamily="18" charset="0"/>
                              <a:cs typeface="Calibri Light" panose="020F0302020204030204" pitchFamily="34" charset="0"/>
                            </a:rPr>
                            <m:t>)</m:t>
                          </m:r>
                        </m:e>
                        <m:e>
                          <m:r>
                            <a:rPr lang="es-CO" sz="1400" b="0" i="1" smtClean="0">
                              <a:solidFill>
                                <a:schemeClr val="tx1"/>
                              </a:solidFill>
                              <a:latin typeface="Cambria Math" panose="02040503050406030204" pitchFamily="18" charset="0"/>
                              <a:cs typeface="Calibri Light" panose="020F0302020204030204" pitchFamily="34" charset="0"/>
                            </a:rPr>
                            <m:t>1.92</m:t>
                          </m:r>
                        </m:e>
                        <m:e>
                          <m:r>
                            <a:rPr lang="es-CO" sz="1400" b="0" i="1" smtClean="0">
                              <a:solidFill>
                                <a:schemeClr val="tx1"/>
                              </a:solidFill>
                              <a:latin typeface="Cambria Math" panose="02040503050406030204" pitchFamily="18" charset="0"/>
                              <a:cs typeface="Calibri Light" panose="020F0302020204030204" pitchFamily="34" charset="0"/>
                            </a:rPr>
                            <m:t>1.14</m:t>
                          </m:r>
                        </m:e>
                      </m:mr>
                    </m:m>
                    <m:r>
                      <a:rPr lang="en-US" sz="1400" b="0" i="1" smtClean="0">
                        <a:solidFill>
                          <a:schemeClr val="tx1"/>
                        </a:solidFill>
                        <a:latin typeface="Cambria Math" panose="02040503050406030204" pitchFamily="18" charset="0"/>
                        <a:cs typeface="Calibri Light" panose="020F0302020204030204" pitchFamily="34" charset="0"/>
                      </a:rPr>
                      <m:t>     </m:t>
                    </m:r>
                    <m:m>
                      <m:mPr>
                        <m:mcs>
                          <m:mc>
                            <m:mcPr>
                              <m:count m:val="3"/>
                              <m:mcJc m:val="center"/>
                            </m:mcPr>
                          </m:mc>
                        </m:mcs>
                        <m:ctrlPr>
                          <a:rPr lang="en-US" sz="1400" i="1" smtClean="0">
                            <a:solidFill>
                              <a:schemeClr val="tx1"/>
                            </a:solidFill>
                            <a:latin typeface="Cambria Math" panose="02040503050406030204" pitchFamily="18" charset="0"/>
                            <a:cs typeface="Calibri Light" panose="020F0302020204030204" pitchFamily="34" charset="0"/>
                          </a:rPr>
                        </m:ctrlPr>
                      </m:mPr>
                      <m:mr>
                        <m:e>
                          <m:r>
                            <m:rPr>
                              <m:brk m:alnAt="7"/>
                            </m:rPr>
                            <a:rPr lang="es-CO" sz="1400" b="0" i="1" smtClean="0">
                              <a:solidFill>
                                <a:schemeClr val="tx1"/>
                              </a:solidFill>
                              <a:latin typeface="Cambria Math" panose="02040503050406030204" pitchFamily="18" charset="0"/>
                              <a:cs typeface="Calibri Light" panose="020F0302020204030204" pitchFamily="34" charset="0"/>
                            </a:rPr>
                            <m:t>1</m:t>
                          </m:r>
                          <m:r>
                            <a:rPr lang="es-CO" sz="1400" b="0" i="1" smtClean="0">
                              <a:solidFill>
                                <a:schemeClr val="tx1"/>
                              </a:solidFill>
                              <a:latin typeface="Cambria Math" panose="02040503050406030204" pitchFamily="18" charset="0"/>
                              <a:cs typeface="Calibri Light" panose="020F0302020204030204" pitchFamily="34" charset="0"/>
                            </a:rPr>
                            <m:t>.64</m:t>
                          </m:r>
                        </m:e>
                        <m:e>
                          <m:sSub>
                            <m:sSubPr>
                              <m:ctrlPr>
                                <a:rPr lang="es-CO" sz="1400" b="0" i="1" smtClean="0">
                                  <a:solidFill>
                                    <a:schemeClr val="tx1"/>
                                  </a:solidFill>
                                  <a:latin typeface="Cambria Math" panose="02040503050406030204" pitchFamily="18" charset="0"/>
                                  <a:cs typeface="Calibri Light" panose="020F0302020204030204" pitchFamily="34" charset="0"/>
                                </a:rPr>
                              </m:ctrlPr>
                            </m:sSubPr>
                            <m:e>
                              <m:r>
                                <a:rPr lang="es-CO" sz="1400" b="0" i="1" smtClean="0">
                                  <a:solidFill>
                                    <a:schemeClr val="tx1"/>
                                  </a:solidFill>
                                  <a:latin typeface="Cambria Math" panose="02040503050406030204" pitchFamily="18" charset="0"/>
                                  <a:cs typeface="Calibri Light" panose="020F0302020204030204" pitchFamily="34" charset="0"/>
                                </a:rPr>
                                <m:t>𝑠</m:t>
                              </m:r>
                            </m:e>
                            <m:sub>
                              <m:r>
                                <a:rPr lang="es-CO" sz="1400" b="0" i="1" smtClean="0">
                                  <a:solidFill>
                                    <a:schemeClr val="tx1"/>
                                  </a:solidFill>
                                  <a:latin typeface="Cambria Math" panose="02040503050406030204" pitchFamily="18" charset="0"/>
                                  <a:cs typeface="Calibri Light" panose="020F0302020204030204" pitchFamily="34" charset="0"/>
                                </a:rPr>
                                <m:t>7</m:t>
                              </m:r>
                            </m:sub>
                          </m:sSub>
                        </m:e>
                        <m:e>
                          <m:sSub>
                            <m:sSubPr>
                              <m:ctrlPr>
                                <a:rPr lang="es-CO" sz="1400" b="0" i="1" smtClean="0">
                                  <a:solidFill>
                                    <a:schemeClr val="tx1"/>
                                  </a:solidFill>
                                  <a:latin typeface="Cambria Math" panose="02040503050406030204" pitchFamily="18" charset="0"/>
                                  <a:cs typeface="Calibri Light" panose="020F0302020204030204" pitchFamily="34" charset="0"/>
                                </a:rPr>
                              </m:ctrlPr>
                            </m:sSubPr>
                            <m:e>
                              <m:r>
                                <a:rPr lang="es-CO" sz="1400" b="0" i="1" smtClean="0">
                                  <a:solidFill>
                                    <a:schemeClr val="tx1"/>
                                  </a:solidFill>
                                  <a:latin typeface="Cambria Math" panose="02040503050406030204" pitchFamily="18" charset="0"/>
                                  <a:cs typeface="Calibri Light" panose="020F0302020204030204" pitchFamily="34" charset="0"/>
                                </a:rPr>
                                <m:t>𝑠</m:t>
                              </m:r>
                            </m:e>
                            <m:sub>
                              <m:r>
                                <a:rPr lang="es-CO" sz="1400" b="0" i="1" smtClean="0">
                                  <a:solidFill>
                                    <a:schemeClr val="tx1"/>
                                  </a:solidFill>
                                  <a:latin typeface="Cambria Math" panose="02040503050406030204" pitchFamily="18" charset="0"/>
                                  <a:cs typeface="Calibri Light" panose="020F0302020204030204" pitchFamily="34" charset="0"/>
                                </a:rPr>
                                <m:t>7</m:t>
                              </m:r>
                            </m:sub>
                          </m:sSub>
                        </m:e>
                      </m:mr>
                    </m:m>
                    <m:r>
                      <a:rPr lang="en-US" sz="1400" b="0" i="1" smtClean="0">
                        <a:solidFill>
                          <a:schemeClr val="tx1"/>
                        </a:solidFill>
                        <a:latin typeface="Cambria Math" panose="02040503050406030204" pitchFamily="18" charset="0"/>
                        <a:cs typeface="Calibri Light" panose="020F0302020204030204" pitchFamily="34" charset="0"/>
                      </a:rPr>
                      <m:t>)</m:t>
                    </m:r>
                  </m:oMath>
                </a14:m>
                <a:endParaRPr lang="es-CO" sz="1400" dirty="0">
                  <a:solidFill>
                    <a:schemeClr val="tx1"/>
                  </a:solidFill>
                </a:endParaRPr>
              </a:p>
              <a:p>
                <a:r>
                  <a:rPr lang="es-CO" sz="1600" b="0" dirty="0">
                    <a:solidFill>
                      <a:schemeClr val="tx1"/>
                    </a:solidFill>
                    <a:cs typeface="Calibri Light" panose="020F0302020204030204" pitchFamily="34" charset="0"/>
                  </a:rPr>
                  <a:t>       </a:t>
                </a:r>
                <a:r>
                  <a:rPr lang="es-CO" sz="1600" dirty="0">
                    <a:solidFill>
                      <a:schemeClr val="tx1"/>
                    </a:solidFill>
                    <a:latin typeface="Calibri Light" panose="020F0302020204030204" pitchFamily="34" charset="0"/>
                    <a:cs typeface="Calibri Light" panose="020F0302020204030204" pitchFamily="34" charset="0"/>
                  </a:rPr>
                  <a:t>con</a:t>
                </a:r>
                <a:r>
                  <a:rPr lang="es-CO" sz="1600" b="0" dirty="0">
                    <a:solidFill>
                      <a:schemeClr val="tx1"/>
                    </a:solidFill>
                    <a:cs typeface="Calibri Light" panose="020F0302020204030204" pitchFamily="34" charset="0"/>
                  </a:rPr>
                  <a:t> </a:t>
                </a:r>
                <a14:m>
                  <m:oMath xmlns:m="http://schemas.openxmlformats.org/officeDocument/2006/math">
                    <m:sSub>
                      <m:sSubPr>
                        <m:ctrlPr>
                          <a:rPr lang="es-CO" sz="1400" b="0" i="1" smtClean="0">
                            <a:solidFill>
                              <a:schemeClr val="tx1"/>
                            </a:solidFill>
                            <a:latin typeface="Cambria Math" panose="02040503050406030204" pitchFamily="18" charset="0"/>
                            <a:cs typeface="Calibri Light" panose="020F0302020204030204" pitchFamily="34" charset="0"/>
                          </a:rPr>
                        </m:ctrlPr>
                      </m:sSubPr>
                      <m:e>
                        <m:r>
                          <a:rPr lang="es-CO" sz="1400" b="0" i="1" smtClean="0">
                            <a:solidFill>
                              <a:schemeClr val="tx1"/>
                            </a:solidFill>
                            <a:latin typeface="Cambria Math" panose="02040503050406030204" pitchFamily="18" charset="0"/>
                            <a:cs typeface="Calibri Light" panose="020F0302020204030204" pitchFamily="34" charset="0"/>
                          </a:rPr>
                          <m:t>𝑠</m:t>
                        </m:r>
                      </m:e>
                      <m:sub>
                        <m:r>
                          <a:rPr lang="es-CO" sz="1400" b="0" i="1" smtClean="0">
                            <a:solidFill>
                              <a:schemeClr val="tx1"/>
                            </a:solidFill>
                            <a:latin typeface="Cambria Math" panose="02040503050406030204" pitchFamily="18" charset="0"/>
                            <a:cs typeface="Calibri Light" panose="020F0302020204030204" pitchFamily="34" charset="0"/>
                          </a:rPr>
                          <m:t>7</m:t>
                        </m:r>
                      </m:sub>
                    </m:sSub>
                    <m:r>
                      <a:rPr lang="es-CO" sz="1400" b="0" i="1" smtClean="0">
                        <a:solidFill>
                          <a:schemeClr val="tx1"/>
                        </a:solidFill>
                        <a:latin typeface="Cambria Math" panose="02040503050406030204" pitchFamily="18" charset="0"/>
                        <a:cs typeface="Calibri Light" panose="020F0302020204030204" pitchFamily="34" charset="0"/>
                      </a:rPr>
                      <m:t>=1/</m:t>
                    </m:r>
                    <m:r>
                      <a:rPr lang="es-CO" sz="1400"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𝜏</m:t>
                    </m:r>
                  </m:oMath>
                </a14:m>
                <a:r>
                  <a:rPr lang="es-CO" sz="1400" dirty="0">
                    <a:solidFill>
                      <a:schemeClr val="tx1"/>
                    </a:solidFill>
                    <a:latin typeface="Calibri Light" panose="020F0302020204030204" pitchFamily="34" charset="0"/>
                    <a:cs typeface="Calibri Light" panose="020F0302020204030204" pitchFamily="34" charset="0"/>
                  </a:rPr>
                  <a:t>,      </a:t>
                </a:r>
                <a:r>
                  <a:rPr lang="es-CO" sz="1600" dirty="0">
                    <a:solidFill>
                      <a:schemeClr val="tx1"/>
                    </a:solidFill>
                    <a:latin typeface="Calibri Light" panose="020F0302020204030204" pitchFamily="34" charset="0"/>
                    <a:cs typeface="Calibri Light" panose="020F0302020204030204" pitchFamily="34" charset="0"/>
                  </a:rPr>
                  <a:t>son </a:t>
                </a:r>
                <a:r>
                  <a:rPr lang="es-CO" sz="1600" dirty="0">
                    <a:latin typeface="Calibri Light" panose="020F0302020204030204" pitchFamily="34" charset="0"/>
                    <a:cs typeface="Calibri Light" panose="020F0302020204030204" pitchFamily="34" charset="0"/>
                  </a:rPr>
                  <a:t>los parámetros de relajación</a:t>
                </a:r>
              </a:p>
            </p:txBody>
          </p:sp>
        </mc:Choice>
        <mc:Fallback xmlns="">
          <p:sp>
            <p:nvSpPr>
              <p:cNvPr id="7" name="Rectangle 6">
                <a:extLst>
                  <a:ext uri="{FF2B5EF4-FFF2-40B4-BE49-F238E27FC236}">
                    <a16:creationId xmlns:a16="http://schemas.microsoft.com/office/drawing/2014/main" id="{076CE9C8-CC8A-4C3D-85F8-19F433915693}"/>
                  </a:ext>
                </a:extLst>
              </p:cNvPr>
              <p:cNvSpPr>
                <a:spLocks noRot="1" noChangeAspect="1" noMove="1" noResize="1" noEditPoints="1" noAdjustHandles="1" noChangeArrowheads="1" noChangeShapeType="1" noTextEdit="1"/>
              </p:cNvSpPr>
              <p:nvPr/>
            </p:nvSpPr>
            <p:spPr>
              <a:xfrm>
                <a:off x="6063982" y="3381043"/>
                <a:ext cx="5440592" cy="670183"/>
              </a:xfrm>
              <a:prstGeom prst="rect">
                <a:avLst/>
              </a:prstGeom>
              <a:blipFill>
                <a:blip r:embed="rId3"/>
                <a:stretch>
                  <a:fillRect l="-559" b="-9821"/>
                </a:stretch>
              </a:blipFill>
              <a:ln>
                <a:solidFill>
                  <a:srgbClr val="C00000"/>
                </a:solidFill>
                <a:prstDash val="dash"/>
              </a:ln>
            </p:spPr>
            <p:txBody>
              <a:bodyPr/>
              <a:lstStyle/>
              <a:p>
                <a:r>
                  <a:rPr lang="es-CO">
                    <a:noFill/>
                  </a:rPr>
                  <a:t> </a:t>
                </a:r>
              </a:p>
            </p:txBody>
          </p:sp>
        </mc:Fallback>
      </mc:AlternateContent>
    </p:spTree>
    <p:extLst>
      <p:ext uri="{BB962C8B-B14F-4D97-AF65-F5344CB8AC3E}">
        <p14:creationId xmlns:p14="http://schemas.microsoft.com/office/powerpoint/2010/main" val="70353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Implementación</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2047009"/>
                <a:ext cx="9872871" cy="4038600"/>
              </a:xfrm>
            </p:spPr>
            <p:txBody>
              <a:bodyPr>
                <a:normAutofit/>
              </a:bodyPr>
              <a:lstStyle/>
              <a:p>
                <a:pPr marL="45720" indent="0">
                  <a:buNone/>
                </a:pPr>
                <a:r>
                  <a:rPr lang="en-US" dirty="0">
                    <a:solidFill>
                      <a:schemeClr val="tx1"/>
                    </a:solidFill>
                    <a:latin typeface="Calibri Light" panose="020F0302020204030204" pitchFamily="34" charset="0"/>
                    <a:cs typeface="Calibri Light" panose="020F0302020204030204" pitchFamily="34" charset="0"/>
                  </a:rPr>
                  <a:t>A </a:t>
                </a:r>
                <a:r>
                  <a:rPr lang="en-US" dirty="0" err="1">
                    <a:solidFill>
                      <a:schemeClr val="tx1"/>
                    </a:solidFill>
                    <a:latin typeface="Calibri Light" panose="020F0302020204030204" pitchFamily="34" charset="0"/>
                    <a:cs typeface="Calibri Light" panose="020F0302020204030204" pitchFamily="34" charset="0"/>
                  </a:rPr>
                  <a:t>partir</a:t>
                </a:r>
                <a:r>
                  <a:rPr lang="en-US" dirty="0">
                    <a:solidFill>
                      <a:schemeClr val="tx1"/>
                    </a:solidFill>
                    <a:latin typeface="Calibri Light" panose="020F0302020204030204" pitchFamily="34" charset="0"/>
                    <a:cs typeface="Calibri Light" panose="020F0302020204030204" pitchFamily="34" charset="0"/>
                  </a:rPr>
                  <a:t> del c</a:t>
                </a:r>
                <a:r>
                  <a:rPr lang="es-CO" dirty="0" err="1">
                    <a:solidFill>
                      <a:schemeClr val="tx1"/>
                    </a:solidFill>
                    <a:latin typeface="Calibri Light" panose="020F0302020204030204" pitchFamily="34" charset="0"/>
                    <a:cs typeface="Calibri Light" panose="020F0302020204030204" pitchFamily="34" charset="0"/>
                  </a:rPr>
                  <a:t>ódigo</a:t>
                </a:r>
                <a:r>
                  <a:rPr lang="es-CO" dirty="0">
                    <a:solidFill>
                      <a:schemeClr val="tx1"/>
                    </a:solidFill>
                    <a:latin typeface="Calibri Light" panose="020F0302020204030204" pitchFamily="34" charset="0"/>
                    <a:cs typeface="Calibri Light" panose="020F0302020204030204" pitchFamily="34" charset="0"/>
                  </a:rPr>
                  <a:t> </a:t>
                </a:r>
                <a:r>
                  <a:rPr lang="es-CO" i="1" dirty="0">
                    <a:solidFill>
                      <a:schemeClr val="tx1"/>
                    </a:solidFill>
                    <a:latin typeface="Calibri Light" panose="020F0302020204030204" pitchFamily="34" charset="0"/>
                    <a:cs typeface="Calibri Light" panose="020F0302020204030204" pitchFamily="34" charset="0"/>
                  </a:rPr>
                  <a:t>Fluido.cpp </a:t>
                </a:r>
                <a:r>
                  <a:rPr lang="es-CO" dirty="0">
                    <a:solidFill>
                      <a:schemeClr val="tx1"/>
                    </a:solidFill>
                    <a:latin typeface="Calibri Light" panose="020F0302020204030204" pitchFamily="34" charset="0"/>
                    <a:cs typeface="Calibri Light" panose="020F0302020204030204" pitchFamily="34" charset="0"/>
                  </a:rPr>
                  <a:t>que hicimos en clase en D2Q9 implementamos </a:t>
                </a:r>
                <a:r>
                  <a:rPr lang="es-CO" dirty="0" err="1">
                    <a:solidFill>
                      <a:schemeClr val="tx1"/>
                    </a:solidFill>
                    <a:latin typeface="Calibri Light" panose="020F0302020204030204" pitchFamily="34" charset="0"/>
                    <a:cs typeface="Calibri Light" panose="020F0302020204030204" pitchFamily="34" charset="0"/>
                  </a:rPr>
                  <a:t>Lattice</a:t>
                </a:r>
                <a:r>
                  <a:rPr lang="es-CO" dirty="0">
                    <a:solidFill>
                      <a:schemeClr val="tx1"/>
                    </a:solidFill>
                    <a:latin typeface="Calibri Light" panose="020F0302020204030204" pitchFamily="34" charset="0"/>
                    <a:cs typeface="Calibri Light" panose="020F0302020204030204" pitchFamily="34" charset="0"/>
                  </a:rPr>
                  <a:t> </a:t>
                </a:r>
                <a:r>
                  <a:rPr lang="es-CO" dirty="0" err="1">
                    <a:solidFill>
                      <a:schemeClr val="tx1"/>
                    </a:solidFill>
                    <a:latin typeface="Calibri Light" panose="020F0302020204030204" pitchFamily="34" charset="0"/>
                    <a:cs typeface="Calibri Light" panose="020F0302020204030204" pitchFamily="34" charset="0"/>
                  </a:rPr>
                  <a:t>Boltzmann</a:t>
                </a:r>
                <a:r>
                  <a:rPr lang="es-CO" dirty="0">
                    <a:solidFill>
                      <a:schemeClr val="tx1"/>
                    </a:solidFill>
                    <a:latin typeface="Calibri Light" panose="020F0302020204030204" pitchFamily="34" charset="0"/>
                    <a:cs typeface="Calibri Light" panose="020F0302020204030204" pitchFamily="34" charset="0"/>
                  </a:rPr>
                  <a:t> de múltiples tiempos de relajación. </a:t>
                </a:r>
              </a:p>
              <a:p>
                <a:endParaRPr lang="es-CO" dirty="0">
                  <a:solidFill>
                    <a:schemeClr val="tx1"/>
                  </a:solidFill>
                  <a:latin typeface="Calibri Light" panose="020F0302020204030204" pitchFamily="34" charset="0"/>
                  <a:cs typeface="Calibri Light" panose="020F0302020204030204" pitchFamily="34" charset="0"/>
                </a:endParaRPr>
              </a:p>
              <a:p>
                <a:r>
                  <a:rPr lang="es-CO" dirty="0">
                    <a:solidFill>
                      <a:schemeClr val="tx1"/>
                    </a:solidFill>
                    <a:latin typeface="Calibri Light" panose="020F0302020204030204" pitchFamily="34" charset="0"/>
                    <a:cs typeface="Calibri Light" panose="020F0302020204030204" pitchFamily="34" charset="0"/>
                  </a:rPr>
                  <a:t>Parámetros: </a:t>
                </a:r>
                <a14:m>
                  <m:oMath xmlns:m="http://schemas.openxmlformats.org/officeDocument/2006/math">
                    <m:sSub>
                      <m:sSubPr>
                        <m:ctrlPr>
                          <a:rPr lang="es-CO" b="0" i="1" dirty="0" smtClean="0">
                            <a:solidFill>
                              <a:schemeClr val="tx1"/>
                            </a:solidFill>
                            <a:latin typeface="Cambria Math" panose="02040503050406030204" pitchFamily="18" charset="0"/>
                            <a:cs typeface="Calibri Light" panose="020F0302020204030204" pitchFamily="34" charset="0"/>
                          </a:rPr>
                        </m:ctrlPr>
                      </m:sSubPr>
                      <m:e>
                        <m:r>
                          <a:rPr lang="es-CO" i="1" dirty="0" smtClean="0">
                            <a:solidFill>
                              <a:schemeClr val="tx1"/>
                            </a:solidFill>
                            <a:latin typeface="Cambria Math" panose="02040503050406030204" pitchFamily="18" charset="0"/>
                            <a:cs typeface="Calibri Light" panose="020F0302020204030204" pitchFamily="34" charset="0"/>
                          </a:rPr>
                          <m:t>𝐿</m:t>
                        </m:r>
                      </m:e>
                      <m:sub>
                        <m:r>
                          <a:rPr lang="es-CO" i="1" dirty="0" smtClean="0">
                            <a:solidFill>
                              <a:schemeClr val="tx1"/>
                            </a:solidFill>
                            <a:latin typeface="Cambria Math" panose="02040503050406030204" pitchFamily="18" charset="0"/>
                            <a:cs typeface="Calibri Light" panose="020F0302020204030204" pitchFamily="34" charset="0"/>
                          </a:rPr>
                          <m:t>𝑥</m:t>
                        </m:r>
                      </m:sub>
                    </m:sSub>
                    <m:r>
                      <a:rPr lang="es-CO" i="1" dirty="0" smtClean="0">
                        <a:solidFill>
                          <a:schemeClr val="tx1"/>
                        </a:solidFill>
                        <a:latin typeface="Cambria Math" panose="02040503050406030204" pitchFamily="18" charset="0"/>
                        <a:cs typeface="Calibri Light" panose="020F0302020204030204" pitchFamily="34" charset="0"/>
                      </a:rPr>
                      <m:t>=160</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sSub>
                      <m:sSubPr>
                        <m:ctrlPr>
                          <a:rPr lang="es-CO" b="0" i="1" dirty="0" smtClean="0">
                            <a:solidFill>
                              <a:schemeClr val="tx1"/>
                            </a:solidFill>
                            <a:latin typeface="Cambria Math" panose="02040503050406030204" pitchFamily="18" charset="0"/>
                            <a:cs typeface="Calibri Light" panose="020F0302020204030204" pitchFamily="34" charset="0"/>
                          </a:rPr>
                        </m:ctrlPr>
                      </m:sSubPr>
                      <m:e>
                        <m:r>
                          <a:rPr lang="es-CO" i="1" dirty="0" smtClean="0">
                            <a:solidFill>
                              <a:schemeClr val="tx1"/>
                            </a:solidFill>
                            <a:latin typeface="Cambria Math" panose="02040503050406030204" pitchFamily="18" charset="0"/>
                            <a:cs typeface="Calibri Light" panose="020F0302020204030204" pitchFamily="34" charset="0"/>
                          </a:rPr>
                          <m:t>𝐿</m:t>
                        </m:r>
                      </m:e>
                      <m:sub>
                        <m:r>
                          <a:rPr lang="es-CO" i="1" dirty="0" smtClean="0">
                            <a:solidFill>
                              <a:schemeClr val="tx1"/>
                            </a:solidFill>
                            <a:latin typeface="Cambria Math" panose="02040503050406030204" pitchFamily="18" charset="0"/>
                            <a:cs typeface="Calibri Light" panose="020F0302020204030204" pitchFamily="34" charset="0"/>
                          </a:rPr>
                          <m:t>𝑦</m:t>
                        </m:r>
                      </m:sub>
                    </m:sSub>
                    <m:r>
                      <a:rPr lang="es-CO" i="1" dirty="0" smtClean="0">
                        <a:solidFill>
                          <a:schemeClr val="tx1"/>
                        </a:solidFill>
                        <a:latin typeface="Cambria Math" panose="02040503050406030204" pitchFamily="18" charset="0"/>
                        <a:cs typeface="Calibri Light" panose="020F0302020204030204" pitchFamily="34" charset="0"/>
                      </a:rPr>
                      <m:t>=100</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r>
                      <a:rPr lang="es-CO"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𝜏</m:t>
                    </m:r>
                    <m:r>
                      <a:rPr lang="es-CO" b="0" i="1" smtClean="0">
                        <a:solidFill>
                          <a:schemeClr val="tx1"/>
                        </a:solidFill>
                        <a:latin typeface="Cambria Math" panose="02040503050406030204" pitchFamily="18" charset="0"/>
                        <a:ea typeface="Cambria Math" panose="02040503050406030204" pitchFamily="18" charset="0"/>
                        <a:cs typeface="Calibri Light" panose="020F0302020204030204" pitchFamily="34" charset="0"/>
                      </a:rPr>
                      <m:t>=0.55</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sSub>
                      <m:sSubPr>
                        <m:ctrlPr>
                          <a:rPr lang="es-CO" b="0" i="1" smtClean="0">
                            <a:solidFill>
                              <a:schemeClr val="tx1"/>
                            </a:solidFill>
                            <a:latin typeface="Cambria Math" panose="02040503050406030204" pitchFamily="18" charset="0"/>
                            <a:cs typeface="Calibri Light" panose="020F0302020204030204" pitchFamily="34" charset="0"/>
                          </a:rPr>
                        </m:ctrlPr>
                      </m:sSubPr>
                      <m:e>
                        <m:r>
                          <a:rPr lang="es-CO" b="0" i="1" smtClean="0">
                            <a:solidFill>
                              <a:schemeClr val="tx1"/>
                            </a:solidFill>
                            <a:latin typeface="Cambria Math" panose="02040503050406030204" pitchFamily="18" charset="0"/>
                            <a:cs typeface="Calibri Light" panose="020F0302020204030204" pitchFamily="34" charset="0"/>
                          </a:rPr>
                          <m:t>𝑡</m:t>
                        </m:r>
                      </m:e>
                      <m:sub>
                        <m:r>
                          <a:rPr lang="es-CO" b="0" i="1" smtClean="0">
                            <a:solidFill>
                              <a:schemeClr val="tx1"/>
                            </a:solidFill>
                            <a:latin typeface="Cambria Math" panose="02040503050406030204" pitchFamily="18" charset="0"/>
                            <a:cs typeface="Calibri Light" panose="020F0302020204030204" pitchFamily="34" charset="0"/>
                          </a:rPr>
                          <m:t>𝑚𝑎𝑥</m:t>
                        </m:r>
                      </m:sub>
                    </m:sSub>
                    <m:r>
                      <a:rPr lang="es-CO" b="0" i="1" smtClean="0">
                        <a:solidFill>
                          <a:schemeClr val="tx1"/>
                        </a:solidFill>
                        <a:latin typeface="Cambria Math" panose="02040503050406030204" pitchFamily="18" charset="0"/>
                        <a:cs typeface="Calibri Light" panose="020F0302020204030204" pitchFamily="34" charset="0"/>
                      </a:rPr>
                      <m:t>=1000</m:t>
                    </m:r>
                  </m:oMath>
                </a14:m>
                <a:endParaRPr lang="es-CO" dirty="0">
                  <a:solidFill>
                    <a:schemeClr val="tx1"/>
                  </a:solidFill>
                  <a:latin typeface="Calibri Light" panose="020F0302020204030204" pitchFamily="34" charset="0"/>
                  <a:cs typeface="Calibri Light" panose="020F0302020204030204" pitchFamily="34" charset="0"/>
                </a:endParaRPr>
              </a:p>
              <a:p>
                <a:endParaRPr lang="es-CO" dirty="0">
                  <a:solidFill>
                    <a:schemeClr val="tx1"/>
                  </a:solidFill>
                  <a:latin typeface="Calibri Light" panose="020F0302020204030204" pitchFamily="34" charset="0"/>
                  <a:cs typeface="Calibri Light" panose="020F0302020204030204" pitchFamily="34" charset="0"/>
                </a:endParaRPr>
              </a:p>
              <a:p>
                <a:r>
                  <a:rPr lang="es-CO" dirty="0">
                    <a:solidFill>
                      <a:schemeClr val="tx1"/>
                    </a:solidFill>
                    <a:latin typeface="Calibri Light" panose="020F0302020204030204" pitchFamily="34" charset="0"/>
                    <a:cs typeface="Calibri Light" panose="020F0302020204030204" pitchFamily="34" charset="0"/>
                  </a:rPr>
                  <a:t>Ventilador en </a:t>
                </a:r>
                <a14:m>
                  <m:oMath xmlns:m="http://schemas.openxmlformats.org/officeDocument/2006/math">
                    <m:r>
                      <a:rPr lang="es-CO" b="0" i="1" smtClean="0">
                        <a:solidFill>
                          <a:schemeClr val="tx1"/>
                        </a:solidFill>
                        <a:latin typeface="Cambria Math" panose="02040503050406030204" pitchFamily="18" charset="0"/>
                        <a:cs typeface="Calibri Light" panose="020F0302020204030204" pitchFamily="34" charset="0"/>
                      </a:rPr>
                      <m:t>𝑖𝑥</m:t>
                    </m:r>
                    <m:r>
                      <a:rPr lang="es-CO" b="0" i="1" smtClean="0">
                        <a:solidFill>
                          <a:schemeClr val="tx1"/>
                        </a:solidFill>
                        <a:latin typeface="Cambria Math" panose="02040503050406030204" pitchFamily="18" charset="0"/>
                        <a:cs typeface="Calibri Light" panose="020F0302020204030204" pitchFamily="34" charset="0"/>
                      </a:rPr>
                      <m:t>=0</m:t>
                    </m:r>
                  </m:oMath>
                </a14:m>
                <a:r>
                  <a:rPr lang="es-CO" dirty="0">
                    <a:solidFill>
                      <a:schemeClr val="tx1"/>
                    </a:solidFill>
                    <a:latin typeface="Calibri Light" panose="020F0302020204030204" pitchFamily="34" charset="0"/>
                    <a:cs typeface="Calibri Light" panose="020F0302020204030204" pitchFamily="34" charset="0"/>
                  </a:rPr>
                  <a:t>   con   </a:t>
                </a:r>
                <a14:m>
                  <m:oMath xmlns:m="http://schemas.openxmlformats.org/officeDocument/2006/math">
                    <m:sSub>
                      <m:sSubPr>
                        <m:ctrlPr>
                          <a:rPr lang="es-CO" b="0" i="1" smtClean="0">
                            <a:solidFill>
                              <a:schemeClr val="tx1"/>
                            </a:solidFill>
                            <a:latin typeface="Cambria Math" panose="02040503050406030204" pitchFamily="18" charset="0"/>
                            <a:cs typeface="Calibri Light" panose="020F0302020204030204" pitchFamily="34" charset="0"/>
                          </a:rPr>
                        </m:ctrlPr>
                      </m:sSubPr>
                      <m:e>
                        <m:r>
                          <a:rPr lang="es-CO" b="0" i="1" smtClean="0">
                            <a:solidFill>
                              <a:schemeClr val="tx1"/>
                            </a:solidFill>
                            <a:latin typeface="Cambria Math" panose="02040503050406030204" pitchFamily="18" charset="0"/>
                            <a:cs typeface="Calibri Light" panose="020F0302020204030204" pitchFamily="34" charset="0"/>
                          </a:rPr>
                          <m:t>𝑗</m:t>
                        </m:r>
                      </m:e>
                      <m:sub>
                        <m:r>
                          <a:rPr lang="es-CO" b="0" i="1" smtClean="0">
                            <a:solidFill>
                              <a:schemeClr val="tx1"/>
                            </a:solidFill>
                            <a:latin typeface="Cambria Math" panose="02040503050406030204" pitchFamily="18" charset="0"/>
                            <a:cs typeface="Calibri Light" panose="020F0302020204030204" pitchFamily="34" charset="0"/>
                          </a:rPr>
                          <m:t>𝑥</m:t>
                        </m:r>
                      </m:sub>
                    </m:sSub>
                    <m:r>
                      <a:rPr lang="es-CO" b="0" i="1" smtClean="0">
                        <a:solidFill>
                          <a:schemeClr val="tx1"/>
                        </a:solidFill>
                        <a:latin typeface="Cambria Math" panose="02040503050406030204" pitchFamily="18" charset="0"/>
                        <a:cs typeface="Calibri Light" panose="020F0302020204030204" pitchFamily="34" charset="0"/>
                      </a:rPr>
                      <m:t>=</m:t>
                    </m:r>
                    <m:sSub>
                      <m:sSubPr>
                        <m:ctrlPr>
                          <a:rPr lang="es-CO" b="0" i="1" smtClean="0">
                            <a:solidFill>
                              <a:schemeClr val="tx1"/>
                            </a:solidFill>
                            <a:latin typeface="Cambria Math" panose="02040503050406030204" pitchFamily="18" charset="0"/>
                            <a:cs typeface="Calibri Light" panose="020F0302020204030204" pitchFamily="34" charset="0"/>
                          </a:rPr>
                        </m:ctrlPr>
                      </m:sSubPr>
                      <m:e>
                        <m:r>
                          <a:rPr lang="es-CO" b="0" i="1" smtClean="0">
                            <a:solidFill>
                              <a:schemeClr val="tx1"/>
                            </a:solidFill>
                            <a:latin typeface="Cambria Math" panose="02040503050406030204" pitchFamily="18" charset="0"/>
                            <a:cs typeface="Calibri Light" panose="020F0302020204030204" pitchFamily="34" charset="0"/>
                          </a:rPr>
                          <m:t>𝑈</m:t>
                        </m:r>
                      </m:e>
                      <m:sub>
                        <m:r>
                          <a:rPr lang="es-CO" b="0" i="1" smtClean="0">
                            <a:solidFill>
                              <a:schemeClr val="tx1"/>
                            </a:solidFill>
                            <a:latin typeface="Cambria Math" panose="02040503050406030204" pitchFamily="18" charset="0"/>
                            <a:cs typeface="Calibri Light" panose="020F0302020204030204" pitchFamily="34" charset="0"/>
                          </a:rPr>
                          <m:t>𝑒𝑛𝑡𝑟𝑎𝑑𝑎</m:t>
                        </m:r>
                      </m:sub>
                    </m:sSub>
                    <m:r>
                      <a:rPr lang="es-CO" b="0" i="1" smtClean="0">
                        <a:solidFill>
                          <a:schemeClr val="tx1"/>
                        </a:solidFill>
                        <a:latin typeface="Cambria Math" panose="02040503050406030204" pitchFamily="18" charset="0"/>
                        <a:cs typeface="Calibri Light" panose="020F0302020204030204" pitchFamily="34" charset="0"/>
                      </a:rPr>
                      <m:t>∗</m:t>
                    </m:r>
                    <m:r>
                      <a:rPr lang="es-CO" b="0" i="1" smtClean="0">
                        <a:solidFill>
                          <a:schemeClr val="tx1"/>
                        </a:solidFill>
                        <a:latin typeface="Cambria Math" panose="02040503050406030204" pitchFamily="18" charset="0"/>
                        <a:cs typeface="Calibri Light" panose="020F0302020204030204" pitchFamily="34" charset="0"/>
                      </a:rPr>
                      <m:t>𝑟h</m:t>
                    </m:r>
                    <m:sSub>
                      <m:sSubPr>
                        <m:ctrlPr>
                          <a:rPr lang="es-CO" b="0" i="1" smtClean="0">
                            <a:solidFill>
                              <a:schemeClr val="tx1"/>
                            </a:solidFill>
                            <a:latin typeface="Cambria Math" panose="02040503050406030204" pitchFamily="18" charset="0"/>
                            <a:cs typeface="Calibri Light" panose="020F0302020204030204" pitchFamily="34" charset="0"/>
                          </a:rPr>
                        </m:ctrlPr>
                      </m:sSubPr>
                      <m:e>
                        <m:r>
                          <a:rPr lang="es-CO" b="0" i="1" smtClean="0">
                            <a:solidFill>
                              <a:schemeClr val="tx1"/>
                            </a:solidFill>
                            <a:latin typeface="Cambria Math" panose="02040503050406030204" pitchFamily="18" charset="0"/>
                            <a:cs typeface="Calibri Light" panose="020F0302020204030204" pitchFamily="34" charset="0"/>
                          </a:rPr>
                          <m:t>𝑜</m:t>
                        </m:r>
                      </m:e>
                      <m:sub>
                        <m:r>
                          <a:rPr lang="es-CO" b="0" i="1" smtClean="0">
                            <a:solidFill>
                              <a:schemeClr val="tx1"/>
                            </a:solidFill>
                            <a:latin typeface="Cambria Math" panose="02040503050406030204" pitchFamily="18" charset="0"/>
                            <a:cs typeface="Calibri Light" panose="020F0302020204030204" pitchFamily="34" charset="0"/>
                          </a:rPr>
                          <m:t>𝑖𝑛𝑖𝑐𝑖𝑎𝑙</m:t>
                        </m:r>
                      </m:sub>
                    </m:sSub>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sSub>
                      <m:sSubPr>
                        <m:ctrlPr>
                          <a:rPr lang="es-CO" b="0" i="1" smtClean="0">
                            <a:solidFill>
                              <a:schemeClr val="tx1"/>
                            </a:solidFill>
                            <a:latin typeface="Cambria Math" panose="02040503050406030204" pitchFamily="18" charset="0"/>
                            <a:cs typeface="Calibri Light" panose="020F0302020204030204" pitchFamily="34" charset="0"/>
                          </a:rPr>
                        </m:ctrlPr>
                      </m:sSubPr>
                      <m:e>
                        <m:r>
                          <a:rPr lang="es-CO" b="0" i="1" smtClean="0">
                            <a:solidFill>
                              <a:schemeClr val="tx1"/>
                            </a:solidFill>
                            <a:latin typeface="Cambria Math" panose="02040503050406030204" pitchFamily="18" charset="0"/>
                            <a:cs typeface="Calibri Light" panose="020F0302020204030204" pitchFamily="34" charset="0"/>
                          </a:rPr>
                          <m:t>𝑗</m:t>
                        </m:r>
                      </m:e>
                      <m:sub>
                        <m:r>
                          <a:rPr lang="es-CO" b="0" i="1" smtClean="0">
                            <a:solidFill>
                              <a:schemeClr val="tx1"/>
                            </a:solidFill>
                            <a:latin typeface="Cambria Math" panose="02040503050406030204" pitchFamily="18" charset="0"/>
                            <a:cs typeface="Calibri Light" panose="020F0302020204030204" pitchFamily="34" charset="0"/>
                          </a:rPr>
                          <m:t>𝑦</m:t>
                        </m:r>
                      </m:sub>
                    </m:sSub>
                    <m:r>
                      <a:rPr lang="es-CO" b="0" i="1" smtClean="0">
                        <a:solidFill>
                          <a:schemeClr val="tx1"/>
                        </a:solidFill>
                        <a:latin typeface="Cambria Math" panose="02040503050406030204" pitchFamily="18" charset="0"/>
                        <a:cs typeface="Calibri Light" panose="020F0302020204030204" pitchFamily="34" charset="0"/>
                      </a:rPr>
                      <m:t>=0</m:t>
                    </m:r>
                  </m:oMath>
                </a14:m>
                <a:endParaRPr lang="es-CO" b="0" dirty="0">
                  <a:solidFill>
                    <a:schemeClr val="tx1"/>
                  </a:solidFill>
                  <a:latin typeface="Calibri Light" panose="020F0302020204030204" pitchFamily="34" charset="0"/>
                  <a:cs typeface="Calibri Light" panose="020F0302020204030204" pitchFamily="34" charset="0"/>
                </a:endParaRPr>
              </a:p>
              <a:p>
                <a:endParaRPr lang="es-CO" dirty="0">
                  <a:solidFill>
                    <a:schemeClr val="tx1"/>
                  </a:solidFill>
                  <a:latin typeface="Calibri Light" panose="020F0302020204030204" pitchFamily="34" charset="0"/>
                  <a:cs typeface="Calibri Light" panose="020F0302020204030204" pitchFamily="34" charset="0"/>
                </a:endParaRPr>
              </a:p>
              <a:p>
                <a:r>
                  <a:rPr lang="es-CO" dirty="0">
                    <a:solidFill>
                      <a:schemeClr val="tx1"/>
                    </a:solidFill>
                    <a:latin typeface="Calibri Light" panose="020F0302020204030204" pitchFamily="34" charset="0"/>
                    <a:cs typeface="Calibri Light" panose="020F0302020204030204" pitchFamily="34" charset="0"/>
                  </a:rPr>
                  <a:t>Objeto centrado en </a:t>
                </a:r>
                <a14:m>
                  <m:oMath xmlns:m="http://schemas.openxmlformats.org/officeDocument/2006/math">
                    <m:sSub>
                      <m:sSubPr>
                        <m:ctrlPr>
                          <a:rPr lang="es-CO" i="1" dirty="0">
                            <a:solidFill>
                              <a:schemeClr val="tx1"/>
                            </a:solidFill>
                            <a:latin typeface="Cambria Math" panose="02040503050406030204" pitchFamily="18" charset="0"/>
                            <a:cs typeface="Calibri Light" panose="020F0302020204030204" pitchFamily="34" charset="0"/>
                          </a:rPr>
                        </m:ctrlPr>
                      </m:sSubPr>
                      <m:e>
                        <m:r>
                          <a:rPr lang="es-CO" b="0" i="1" dirty="0" smtClean="0">
                            <a:solidFill>
                              <a:schemeClr val="tx1"/>
                            </a:solidFill>
                            <a:latin typeface="Cambria Math" panose="02040503050406030204" pitchFamily="18" charset="0"/>
                            <a:cs typeface="Calibri Light" panose="020F0302020204030204" pitchFamily="34" charset="0"/>
                          </a:rPr>
                          <m:t>𝑖𝑥</m:t>
                        </m:r>
                        <m:r>
                          <a:rPr lang="es-CO" b="0" i="1" dirty="0" smtClean="0">
                            <a:solidFill>
                              <a:schemeClr val="tx1"/>
                            </a:solidFill>
                            <a:latin typeface="Cambria Math" panose="02040503050406030204" pitchFamily="18" charset="0"/>
                            <a:cs typeface="Calibri Light" panose="020F0302020204030204" pitchFamily="34" charset="0"/>
                          </a:rPr>
                          <m:t>=</m:t>
                        </m:r>
                        <m:r>
                          <a:rPr lang="es-CO" i="1" dirty="0">
                            <a:solidFill>
                              <a:schemeClr val="tx1"/>
                            </a:solidFill>
                            <a:latin typeface="Cambria Math" panose="02040503050406030204" pitchFamily="18" charset="0"/>
                            <a:cs typeface="Calibri Light" panose="020F0302020204030204" pitchFamily="34" charset="0"/>
                          </a:rPr>
                          <m:t>𝐿</m:t>
                        </m:r>
                      </m:e>
                      <m:sub>
                        <m:r>
                          <a:rPr lang="es-CO" i="1" dirty="0">
                            <a:solidFill>
                              <a:schemeClr val="tx1"/>
                            </a:solidFill>
                            <a:latin typeface="Cambria Math" panose="02040503050406030204" pitchFamily="18" charset="0"/>
                            <a:cs typeface="Calibri Light" panose="020F0302020204030204" pitchFamily="34" charset="0"/>
                          </a:rPr>
                          <m:t>𝑥</m:t>
                        </m:r>
                      </m:sub>
                    </m:sSub>
                    <m:r>
                      <a:rPr lang="es-CO" b="0" i="1" dirty="0" smtClean="0">
                        <a:solidFill>
                          <a:schemeClr val="tx1"/>
                        </a:solidFill>
                        <a:latin typeface="Cambria Math" panose="02040503050406030204" pitchFamily="18" charset="0"/>
                        <a:cs typeface="Calibri Light" panose="020F0302020204030204" pitchFamily="34" charset="0"/>
                      </a:rPr>
                      <m:t>/2</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sSub>
                      <m:sSubPr>
                        <m:ctrlPr>
                          <a:rPr lang="es-CO" i="1" dirty="0">
                            <a:solidFill>
                              <a:schemeClr val="tx1"/>
                            </a:solidFill>
                            <a:latin typeface="Cambria Math" panose="02040503050406030204" pitchFamily="18" charset="0"/>
                            <a:cs typeface="Calibri Light" panose="020F0302020204030204" pitchFamily="34" charset="0"/>
                          </a:rPr>
                        </m:ctrlPr>
                      </m:sSubPr>
                      <m:e>
                        <m:r>
                          <a:rPr lang="es-CO" i="1" dirty="0">
                            <a:solidFill>
                              <a:schemeClr val="tx1"/>
                            </a:solidFill>
                            <a:latin typeface="Cambria Math" panose="02040503050406030204" pitchFamily="18" charset="0"/>
                            <a:cs typeface="Calibri Light" panose="020F0302020204030204" pitchFamily="34" charset="0"/>
                          </a:rPr>
                          <m:t>𝑖</m:t>
                        </m:r>
                        <m:r>
                          <a:rPr lang="es-CO" b="0" i="1" dirty="0" smtClean="0">
                            <a:solidFill>
                              <a:schemeClr val="tx1"/>
                            </a:solidFill>
                            <a:latin typeface="Cambria Math" panose="02040503050406030204" pitchFamily="18" charset="0"/>
                            <a:cs typeface="Calibri Light" panose="020F0302020204030204" pitchFamily="34" charset="0"/>
                          </a:rPr>
                          <m:t>𝑦</m:t>
                        </m:r>
                        <m:r>
                          <a:rPr lang="es-CO" i="1" dirty="0">
                            <a:solidFill>
                              <a:schemeClr val="tx1"/>
                            </a:solidFill>
                            <a:latin typeface="Cambria Math" panose="02040503050406030204" pitchFamily="18" charset="0"/>
                            <a:cs typeface="Calibri Light" panose="020F0302020204030204" pitchFamily="34" charset="0"/>
                          </a:rPr>
                          <m:t>=</m:t>
                        </m:r>
                        <m:r>
                          <a:rPr lang="es-CO" i="1" dirty="0">
                            <a:solidFill>
                              <a:schemeClr val="tx1"/>
                            </a:solidFill>
                            <a:latin typeface="Cambria Math" panose="02040503050406030204" pitchFamily="18" charset="0"/>
                            <a:cs typeface="Calibri Light" panose="020F0302020204030204" pitchFamily="34" charset="0"/>
                          </a:rPr>
                          <m:t>𝐿</m:t>
                        </m:r>
                      </m:e>
                      <m:sub>
                        <m:r>
                          <a:rPr lang="es-CO" b="0" i="1" dirty="0" smtClean="0">
                            <a:solidFill>
                              <a:schemeClr val="tx1"/>
                            </a:solidFill>
                            <a:latin typeface="Cambria Math" panose="02040503050406030204" pitchFamily="18" charset="0"/>
                            <a:cs typeface="Calibri Light" panose="020F0302020204030204" pitchFamily="34" charset="0"/>
                          </a:rPr>
                          <m:t>𝑦</m:t>
                        </m:r>
                      </m:sub>
                    </m:sSub>
                    <m:r>
                      <a:rPr lang="es-CO" i="1" dirty="0">
                        <a:solidFill>
                          <a:schemeClr val="tx1"/>
                        </a:solidFill>
                        <a:latin typeface="Cambria Math" panose="02040503050406030204" pitchFamily="18" charset="0"/>
                        <a:cs typeface="Calibri Light" panose="020F0302020204030204" pitchFamily="34" charset="0"/>
                      </a:rPr>
                      <m:t>/2</m:t>
                    </m:r>
                  </m:oMath>
                </a14:m>
                <a:r>
                  <a:rPr lang="es-CO" dirty="0">
                    <a:solidFill>
                      <a:schemeClr val="tx1"/>
                    </a:solidFill>
                    <a:latin typeface="Calibri Light" panose="020F0302020204030204" pitchFamily="34" charset="0"/>
                    <a:cs typeface="Calibri Light" panose="020F0302020204030204" pitchFamily="34" charset="0"/>
                  </a:rPr>
                  <a:t>  con  </a:t>
                </a:r>
                <a14:m>
                  <m:oMath xmlns:m="http://schemas.openxmlformats.org/officeDocument/2006/math">
                    <m:sSub>
                      <m:sSubPr>
                        <m:ctrlPr>
                          <a:rPr lang="es-CO" i="1">
                            <a:solidFill>
                              <a:schemeClr val="tx1"/>
                            </a:solidFill>
                            <a:latin typeface="Cambria Math" panose="02040503050406030204" pitchFamily="18" charset="0"/>
                            <a:cs typeface="Calibri Light" panose="020F0302020204030204" pitchFamily="34" charset="0"/>
                          </a:rPr>
                        </m:ctrlPr>
                      </m:sSubPr>
                      <m:e>
                        <m:r>
                          <a:rPr lang="es-CO" i="1">
                            <a:solidFill>
                              <a:schemeClr val="tx1"/>
                            </a:solidFill>
                            <a:latin typeface="Cambria Math" panose="02040503050406030204" pitchFamily="18" charset="0"/>
                            <a:cs typeface="Calibri Light" panose="020F0302020204030204" pitchFamily="34" charset="0"/>
                          </a:rPr>
                          <m:t>𝑗</m:t>
                        </m:r>
                      </m:e>
                      <m:sub>
                        <m:r>
                          <a:rPr lang="es-CO" b="0" i="1" smtClean="0">
                            <a:solidFill>
                              <a:schemeClr val="tx1"/>
                            </a:solidFill>
                            <a:latin typeface="Cambria Math" panose="02040503050406030204" pitchFamily="18" charset="0"/>
                            <a:cs typeface="Calibri Light" panose="020F0302020204030204" pitchFamily="34" charset="0"/>
                          </a:rPr>
                          <m:t>𝑥</m:t>
                        </m:r>
                      </m:sub>
                    </m:sSub>
                    <m:r>
                      <a:rPr lang="es-CO" i="1">
                        <a:solidFill>
                          <a:schemeClr val="tx1"/>
                        </a:solidFill>
                        <a:latin typeface="Cambria Math" panose="02040503050406030204" pitchFamily="18" charset="0"/>
                        <a:cs typeface="Calibri Light" panose="020F0302020204030204" pitchFamily="34" charset="0"/>
                      </a:rPr>
                      <m:t>=0</m:t>
                    </m:r>
                  </m:oMath>
                </a14:m>
                <a:r>
                  <a:rPr lang="es-CO" dirty="0">
                    <a:solidFill>
                      <a:schemeClr val="tx1"/>
                    </a:solidFill>
                    <a:latin typeface="Calibri Light" panose="020F0302020204030204" pitchFamily="34" charset="0"/>
                    <a:cs typeface="Calibri Light" panose="020F0302020204030204" pitchFamily="34" charset="0"/>
                  </a:rPr>
                  <a:t>,   </a:t>
                </a:r>
                <a14:m>
                  <m:oMath xmlns:m="http://schemas.openxmlformats.org/officeDocument/2006/math">
                    <m:sSub>
                      <m:sSubPr>
                        <m:ctrlPr>
                          <a:rPr lang="es-CO" i="1">
                            <a:solidFill>
                              <a:schemeClr val="tx1"/>
                            </a:solidFill>
                            <a:latin typeface="Cambria Math" panose="02040503050406030204" pitchFamily="18" charset="0"/>
                            <a:cs typeface="Calibri Light" panose="020F0302020204030204" pitchFamily="34" charset="0"/>
                          </a:rPr>
                        </m:ctrlPr>
                      </m:sSubPr>
                      <m:e>
                        <m:r>
                          <a:rPr lang="es-CO" i="1">
                            <a:solidFill>
                              <a:schemeClr val="tx1"/>
                            </a:solidFill>
                            <a:latin typeface="Cambria Math" panose="02040503050406030204" pitchFamily="18" charset="0"/>
                            <a:cs typeface="Calibri Light" panose="020F0302020204030204" pitchFamily="34" charset="0"/>
                          </a:rPr>
                          <m:t>𝑗</m:t>
                        </m:r>
                      </m:e>
                      <m:sub>
                        <m:r>
                          <a:rPr lang="es-CO" i="1">
                            <a:solidFill>
                              <a:schemeClr val="tx1"/>
                            </a:solidFill>
                            <a:latin typeface="Cambria Math" panose="02040503050406030204" pitchFamily="18" charset="0"/>
                            <a:cs typeface="Calibri Light" panose="020F0302020204030204" pitchFamily="34" charset="0"/>
                          </a:rPr>
                          <m:t>𝑦</m:t>
                        </m:r>
                      </m:sub>
                    </m:sSub>
                    <m:r>
                      <a:rPr lang="es-CO" i="1">
                        <a:solidFill>
                          <a:schemeClr val="tx1"/>
                        </a:solidFill>
                        <a:latin typeface="Cambria Math" panose="02040503050406030204" pitchFamily="18" charset="0"/>
                        <a:cs typeface="Calibri Light" panose="020F0302020204030204" pitchFamily="34" charset="0"/>
                      </a:rPr>
                      <m:t>=0</m:t>
                    </m:r>
                  </m:oMath>
                </a14:m>
                <a:endParaRPr lang="es-CO" dirty="0">
                  <a:solidFill>
                    <a:schemeClr val="tx1"/>
                  </a:solidFill>
                  <a:latin typeface="Calibri Light" panose="020F0302020204030204" pitchFamily="34" charset="0"/>
                  <a:cs typeface="Calibri Light" panose="020F030202020403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2047009"/>
                <a:ext cx="9872871" cy="4038600"/>
              </a:xfrm>
              <a:blipFill>
                <a:blip r:embed="rId2"/>
                <a:stretch>
                  <a:fillRect l="-309" t="-1964"/>
                </a:stretch>
              </a:blipFill>
            </p:spPr>
            <p:txBody>
              <a:bodyPr/>
              <a:lstStyle/>
              <a:p>
                <a:r>
                  <a:rPr lang="es-CO">
                    <a:noFill/>
                  </a:rPr>
                  <a:t> </a:t>
                </a:r>
              </a:p>
            </p:txBody>
          </p:sp>
        </mc:Fallback>
      </mc:AlternateContent>
    </p:spTree>
    <p:extLst>
      <p:ext uri="{BB962C8B-B14F-4D97-AF65-F5344CB8AC3E}">
        <p14:creationId xmlns:p14="http://schemas.microsoft.com/office/powerpoint/2010/main" val="2979819189"/>
      </p:ext>
    </p:extLst>
  </p:cSld>
  <p:clrMapOvr>
    <a:masterClrMapping/>
  </p:clrMapOvr>
</p:sld>
</file>

<file path=ppt/theme/theme1.xml><?xml version="1.0" encoding="utf-8"?>
<a:theme xmlns:a="http://schemas.openxmlformats.org/drawingml/2006/main" name="Basis">
  <a:themeElements>
    <a:clrScheme name="Custom 1">
      <a:dk1>
        <a:sysClr val="windowText" lastClr="000000"/>
      </a:dk1>
      <a:lt1>
        <a:sysClr val="window" lastClr="FFFFFF"/>
      </a:lt1>
      <a:dk2>
        <a:srgbClr val="514949"/>
      </a:dk2>
      <a:lt2>
        <a:srgbClr val="E1E1DB"/>
      </a:lt2>
      <a:accent1>
        <a:srgbClr val="3EAC70"/>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1027</TotalTime>
  <Words>698</Words>
  <Application>Microsoft Office PowerPoint</Application>
  <PresentationFormat>Panorámica</PresentationFormat>
  <Paragraphs>142</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Calibri Light</vt:lpstr>
      <vt:lpstr>Cambria Math</vt:lpstr>
      <vt:lpstr>Corbel</vt:lpstr>
      <vt:lpstr>Basis</vt:lpstr>
      <vt:lpstr>Lattice Boltzmann de Múltiples Tiempos de Relajación para Simular la Fuerza de Sustentación Sobre Un Perfil de Ala de Avión</vt:lpstr>
      <vt:lpstr>Introducción</vt:lpstr>
      <vt:lpstr>Introducción</vt:lpstr>
      <vt:lpstr>Marco teórico</vt:lpstr>
      <vt:lpstr>Marco teórico</vt:lpstr>
      <vt:lpstr>Marco teórico</vt:lpstr>
      <vt:lpstr>Marco teórico</vt:lpstr>
      <vt:lpstr>Marco teórico</vt:lpstr>
      <vt:lpstr>Implementación</vt:lpstr>
      <vt:lpstr>Implementación</vt:lpstr>
      <vt:lpstr>Resultados</vt:lpstr>
      <vt:lpstr>Presentación de PowerPoint</vt:lpstr>
      <vt:lpstr>Presentación de PowerPoint</vt:lpstr>
      <vt:lpstr>Resultados</vt:lpstr>
      <vt:lpstr>Resultados</vt:lpstr>
      <vt:lpstr>Presentación de PowerPoint</vt:lpstr>
      <vt:lpstr>Resultados</vt:lpstr>
      <vt:lpstr>Resultados</vt:lpstr>
      <vt:lpstr>Presentación de PowerPoint</vt:lpstr>
      <vt:lpstr>Conclusiones</vt:lpstr>
      <vt:lpstr>Referencias</vt:lpstr>
    </vt:vector>
  </TitlesOfParts>
  <Company>diakov.net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Velasquez</dc:creator>
  <cp:lastModifiedBy>Windows User</cp:lastModifiedBy>
  <cp:revision>103</cp:revision>
  <dcterms:created xsi:type="dcterms:W3CDTF">2017-11-27T21:14:19Z</dcterms:created>
  <dcterms:modified xsi:type="dcterms:W3CDTF">2017-11-29T02:09:08Z</dcterms:modified>
</cp:coreProperties>
</file>